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4" r:id="rId8"/>
    <p:sldId id="276" r:id="rId9"/>
    <p:sldId id="277" r:id="rId10"/>
    <p:sldId id="278" r:id="rId11"/>
    <p:sldId id="279" r:id="rId12"/>
    <p:sldId id="280" r:id="rId13"/>
    <p:sldId id="261" r:id="rId14"/>
    <p:sldId id="269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1ECB-913F-4766-879E-8E6D5D6B86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5DBD42-0B6F-4201-9363-BEEF8E0BD8A6}">
      <dgm:prSet phldrT="[Текст]" custT="1"/>
      <dgm:spPr>
        <a:effectLst>
          <a:softEdge rad="50800"/>
        </a:effectLst>
      </dgm:spPr>
      <dgm:t>
        <a:bodyPr/>
        <a:lstStyle/>
        <a:p>
          <a:r>
            <a:rPr lang="ru-RU" dirty="0"/>
            <a:t>Государственная итоговая аттестация (ГИА)</a:t>
          </a:r>
        </a:p>
      </dgm:t>
    </dgm:pt>
    <dgm:pt modelId="{79453903-5EC7-4BAE-89B3-1A38722E1ABE}" type="parTrans" cxnId="{B633571B-1C52-4320-85D0-593A367A5DC6}">
      <dgm:prSet/>
      <dgm:spPr/>
      <dgm:t>
        <a:bodyPr/>
        <a:lstStyle/>
        <a:p>
          <a:endParaRPr lang="ru-RU"/>
        </a:p>
      </dgm:t>
    </dgm:pt>
    <dgm:pt modelId="{1CF1FA86-45F3-46A9-995B-EA5C7981E85D}" type="sibTrans" cxnId="{B633571B-1C52-4320-85D0-593A367A5DC6}">
      <dgm:prSet/>
      <dgm:spPr/>
      <dgm:t>
        <a:bodyPr/>
        <a:lstStyle/>
        <a:p>
          <a:endParaRPr lang="ru-RU"/>
        </a:p>
      </dgm:t>
    </dgm:pt>
    <dgm:pt modelId="{E6120CCD-F283-43F5-BA67-25DCEBB81D18}">
      <dgm:prSet phldrT="[Текст]"/>
      <dgm:spPr>
        <a:effectLst>
          <a:softEdge rad="50800"/>
        </a:effectLst>
      </dgm:spPr>
      <dgm:t>
        <a:bodyPr/>
        <a:lstStyle/>
        <a:p>
          <a:r>
            <a:rPr lang="ru-RU" dirty="0"/>
            <a:t>ОГЭ</a:t>
          </a:r>
        </a:p>
        <a:p>
          <a:r>
            <a:rPr lang="ru-RU" dirty="0"/>
            <a:t>Основной государственный экзамен (9 </a:t>
          </a:r>
          <a:r>
            <a:rPr lang="ru-RU" dirty="0" err="1"/>
            <a:t>кл</a:t>
          </a:r>
          <a:r>
            <a:rPr lang="ru-RU" dirty="0"/>
            <a:t>)</a:t>
          </a:r>
        </a:p>
      </dgm:t>
    </dgm:pt>
    <dgm:pt modelId="{3D4CDE1D-891B-4D48-8263-15127A97FA76}" type="parTrans" cxnId="{614490BE-9DC2-4F68-84EE-F7B0394D6949}">
      <dgm:prSet/>
      <dgm:spPr/>
      <dgm:t>
        <a:bodyPr/>
        <a:lstStyle/>
        <a:p>
          <a:endParaRPr lang="ru-RU"/>
        </a:p>
      </dgm:t>
    </dgm:pt>
    <dgm:pt modelId="{EA236AF7-3D46-470D-A8DF-1C726FE9B494}" type="sibTrans" cxnId="{614490BE-9DC2-4F68-84EE-F7B0394D6949}">
      <dgm:prSet/>
      <dgm:spPr/>
      <dgm:t>
        <a:bodyPr/>
        <a:lstStyle/>
        <a:p>
          <a:endParaRPr lang="ru-RU"/>
        </a:p>
      </dgm:t>
    </dgm:pt>
    <dgm:pt modelId="{D2EC77BE-FB3C-4417-A451-77A0FB53FB04}">
      <dgm:prSet phldrT="[Текст]"/>
      <dgm:spPr>
        <a:effectLst>
          <a:softEdge rad="50800"/>
        </a:effectLst>
      </dgm:spPr>
      <dgm:t>
        <a:bodyPr/>
        <a:lstStyle/>
        <a:p>
          <a:r>
            <a:rPr lang="ru-RU" dirty="0"/>
            <a:t>ЕГЭ</a:t>
          </a:r>
        </a:p>
        <a:p>
          <a:r>
            <a:rPr lang="ru-RU" dirty="0"/>
            <a:t>Единый государственный экзамен (11 </a:t>
          </a:r>
          <a:r>
            <a:rPr lang="ru-RU" dirty="0" err="1"/>
            <a:t>кл</a:t>
          </a:r>
          <a:r>
            <a:rPr lang="ru-RU" dirty="0"/>
            <a:t>)</a:t>
          </a:r>
        </a:p>
      </dgm:t>
    </dgm:pt>
    <dgm:pt modelId="{F7A3F590-F3EC-4BB9-908C-00C1073E809C}" type="parTrans" cxnId="{F0A2CA8F-1749-4BD6-9373-A2D9B78AE5DC}">
      <dgm:prSet/>
      <dgm:spPr/>
      <dgm:t>
        <a:bodyPr/>
        <a:lstStyle/>
        <a:p>
          <a:endParaRPr lang="ru-RU"/>
        </a:p>
      </dgm:t>
    </dgm:pt>
    <dgm:pt modelId="{0DEDDF9A-FE53-4CD2-A8FB-9D53F4F797A8}" type="sibTrans" cxnId="{F0A2CA8F-1749-4BD6-9373-A2D9B78AE5DC}">
      <dgm:prSet/>
      <dgm:spPr/>
      <dgm:t>
        <a:bodyPr/>
        <a:lstStyle/>
        <a:p>
          <a:endParaRPr lang="ru-RU"/>
        </a:p>
      </dgm:t>
    </dgm:pt>
    <dgm:pt modelId="{9E1E76B7-5ABA-49C5-A88E-822F148B1A25}" type="pres">
      <dgm:prSet presAssocID="{FCD31ECB-913F-4766-879E-8E6D5D6B86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253E5F-E04B-45AE-A7F6-203163CF5757}" type="pres">
      <dgm:prSet presAssocID="{1D5DBD42-0B6F-4201-9363-BEEF8E0BD8A6}" presName="hierRoot1" presStyleCnt="0">
        <dgm:presLayoutVars>
          <dgm:hierBranch val="init"/>
        </dgm:presLayoutVars>
      </dgm:prSet>
      <dgm:spPr/>
    </dgm:pt>
    <dgm:pt modelId="{219F6330-D03B-45FC-B902-13338C152007}" type="pres">
      <dgm:prSet presAssocID="{1D5DBD42-0B6F-4201-9363-BEEF8E0BD8A6}" presName="rootComposite1" presStyleCnt="0"/>
      <dgm:spPr/>
    </dgm:pt>
    <dgm:pt modelId="{DAA0F19D-F8D0-41E0-9BDE-BEF8273A79A3}" type="pres">
      <dgm:prSet presAssocID="{1D5DBD42-0B6F-4201-9363-BEEF8E0BD8A6}" presName="rootText1" presStyleLbl="node0" presStyleIdx="0" presStyleCnt="1">
        <dgm:presLayoutVars>
          <dgm:chPref val="3"/>
        </dgm:presLayoutVars>
      </dgm:prSet>
      <dgm:spPr/>
    </dgm:pt>
    <dgm:pt modelId="{C62793F3-E401-4B7C-9704-1ACA3E0ECF70}" type="pres">
      <dgm:prSet presAssocID="{1D5DBD42-0B6F-4201-9363-BEEF8E0BD8A6}" presName="rootConnector1" presStyleLbl="node1" presStyleIdx="0" presStyleCnt="0"/>
      <dgm:spPr/>
    </dgm:pt>
    <dgm:pt modelId="{24CF958C-3110-4499-B858-3DEA533F6A8A}" type="pres">
      <dgm:prSet presAssocID="{1D5DBD42-0B6F-4201-9363-BEEF8E0BD8A6}" presName="hierChild2" presStyleCnt="0"/>
      <dgm:spPr/>
    </dgm:pt>
    <dgm:pt modelId="{32F82BED-C957-46FF-9C54-2B0F0161ED9E}" type="pres">
      <dgm:prSet presAssocID="{3D4CDE1D-891B-4D48-8263-15127A97FA76}" presName="Name37" presStyleLbl="parChTrans1D2" presStyleIdx="0" presStyleCnt="2"/>
      <dgm:spPr/>
    </dgm:pt>
    <dgm:pt modelId="{7E70A890-180E-4EDE-9C97-D034B88629EF}" type="pres">
      <dgm:prSet presAssocID="{E6120CCD-F283-43F5-BA67-25DCEBB81D18}" presName="hierRoot2" presStyleCnt="0">
        <dgm:presLayoutVars>
          <dgm:hierBranch val="init"/>
        </dgm:presLayoutVars>
      </dgm:prSet>
      <dgm:spPr/>
    </dgm:pt>
    <dgm:pt modelId="{F714E2A4-8512-4388-B742-EA4C753A8969}" type="pres">
      <dgm:prSet presAssocID="{E6120CCD-F283-43F5-BA67-25DCEBB81D18}" presName="rootComposite" presStyleCnt="0"/>
      <dgm:spPr/>
    </dgm:pt>
    <dgm:pt modelId="{000B3AE8-3D5F-4A22-A38E-A5ECAB820AD6}" type="pres">
      <dgm:prSet presAssocID="{E6120CCD-F283-43F5-BA67-25DCEBB81D18}" presName="rootText" presStyleLbl="node2" presStyleIdx="0" presStyleCnt="2">
        <dgm:presLayoutVars>
          <dgm:chPref val="3"/>
        </dgm:presLayoutVars>
      </dgm:prSet>
      <dgm:spPr/>
    </dgm:pt>
    <dgm:pt modelId="{05052D6D-8438-4A85-946D-D68F4E0D39C4}" type="pres">
      <dgm:prSet presAssocID="{E6120CCD-F283-43F5-BA67-25DCEBB81D18}" presName="rootConnector" presStyleLbl="node2" presStyleIdx="0" presStyleCnt="2"/>
      <dgm:spPr/>
    </dgm:pt>
    <dgm:pt modelId="{306BEC15-4B1B-457A-98FC-99608B8A5F8D}" type="pres">
      <dgm:prSet presAssocID="{E6120CCD-F283-43F5-BA67-25DCEBB81D18}" presName="hierChild4" presStyleCnt="0"/>
      <dgm:spPr/>
    </dgm:pt>
    <dgm:pt modelId="{75A2C867-F885-47BA-A0F6-9A678CB76664}" type="pres">
      <dgm:prSet presAssocID="{E6120CCD-F283-43F5-BA67-25DCEBB81D18}" presName="hierChild5" presStyleCnt="0"/>
      <dgm:spPr/>
    </dgm:pt>
    <dgm:pt modelId="{BD22DC5F-8603-444D-8406-E9AA24BFACAE}" type="pres">
      <dgm:prSet presAssocID="{F7A3F590-F3EC-4BB9-908C-00C1073E809C}" presName="Name37" presStyleLbl="parChTrans1D2" presStyleIdx="1" presStyleCnt="2"/>
      <dgm:spPr/>
    </dgm:pt>
    <dgm:pt modelId="{E80760AC-D3F3-4FB8-BAAB-8284CA414553}" type="pres">
      <dgm:prSet presAssocID="{D2EC77BE-FB3C-4417-A451-77A0FB53FB04}" presName="hierRoot2" presStyleCnt="0">
        <dgm:presLayoutVars>
          <dgm:hierBranch val="init"/>
        </dgm:presLayoutVars>
      </dgm:prSet>
      <dgm:spPr/>
    </dgm:pt>
    <dgm:pt modelId="{155FB79F-E816-4E12-902A-9F23DA21F5BB}" type="pres">
      <dgm:prSet presAssocID="{D2EC77BE-FB3C-4417-A451-77A0FB53FB04}" presName="rootComposite" presStyleCnt="0"/>
      <dgm:spPr/>
    </dgm:pt>
    <dgm:pt modelId="{32402C3E-4EFA-4879-BC45-9517FEA89EAF}" type="pres">
      <dgm:prSet presAssocID="{D2EC77BE-FB3C-4417-A451-77A0FB53FB04}" presName="rootText" presStyleLbl="node2" presStyleIdx="1" presStyleCnt="2">
        <dgm:presLayoutVars>
          <dgm:chPref val="3"/>
        </dgm:presLayoutVars>
      </dgm:prSet>
      <dgm:spPr/>
    </dgm:pt>
    <dgm:pt modelId="{7B9C43FD-B881-4F4F-9E58-A25E8E77001F}" type="pres">
      <dgm:prSet presAssocID="{D2EC77BE-FB3C-4417-A451-77A0FB53FB04}" presName="rootConnector" presStyleLbl="node2" presStyleIdx="1" presStyleCnt="2"/>
      <dgm:spPr/>
    </dgm:pt>
    <dgm:pt modelId="{6EA7331A-2E45-4377-B692-EAB77B53A105}" type="pres">
      <dgm:prSet presAssocID="{D2EC77BE-FB3C-4417-A451-77A0FB53FB04}" presName="hierChild4" presStyleCnt="0"/>
      <dgm:spPr/>
    </dgm:pt>
    <dgm:pt modelId="{4BC97497-3C9D-4BE8-B164-494DA99307C0}" type="pres">
      <dgm:prSet presAssocID="{D2EC77BE-FB3C-4417-A451-77A0FB53FB04}" presName="hierChild5" presStyleCnt="0"/>
      <dgm:spPr/>
    </dgm:pt>
    <dgm:pt modelId="{1F395A78-DFCC-4C6A-8F79-424CCAA59AB0}" type="pres">
      <dgm:prSet presAssocID="{1D5DBD42-0B6F-4201-9363-BEEF8E0BD8A6}" presName="hierChild3" presStyleCnt="0"/>
      <dgm:spPr/>
    </dgm:pt>
  </dgm:ptLst>
  <dgm:cxnLst>
    <dgm:cxn modelId="{A3EC780A-0964-40F0-BF6D-DA396D01D76F}" type="presOf" srcId="{D2EC77BE-FB3C-4417-A451-77A0FB53FB04}" destId="{32402C3E-4EFA-4879-BC45-9517FEA89EAF}" srcOrd="0" destOrd="0" presId="urn:microsoft.com/office/officeart/2005/8/layout/orgChart1"/>
    <dgm:cxn modelId="{B633571B-1C52-4320-85D0-593A367A5DC6}" srcId="{FCD31ECB-913F-4766-879E-8E6D5D6B8642}" destId="{1D5DBD42-0B6F-4201-9363-BEEF8E0BD8A6}" srcOrd="0" destOrd="0" parTransId="{79453903-5EC7-4BAE-89B3-1A38722E1ABE}" sibTransId="{1CF1FA86-45F3-46A9-995B-EA5C7981E85D}"/>
    <dgm:cxn modelId="{F0DBB843-AF7A-4875-BF70-209643AA537E}" type="presOf" srcId="{E6120CCD-F283-43F5-BA67-25DCEBB81D18}" destId="{05052D6D-8438-4A85-946D-D68F4E0D39C4}" srcOrd="1" destOrd="0" presId="urn:microsoft.com/office/officeart/2005/8/layout/orgChart1"/>
    <dgm:cxn modelId="{EC80E272-9D78-423C-B79C-058C3338396B}" type="presOf" srcId="{FCD31ECB-913F-4766-879E-8E6D5D6B8642}" destId="{9E1E76B7-5ABA-49C5-A88E-822F148B1A25}" srcOrd="0" destOrd="0" presId="urn:microsoft.com/office/officeart/2005/8/layout/orgChart1"/>
    <dgm:cxn modelId="{F0A2CA8F-1749-4BD6-9373-A2D9B78AE5DC}" srcId="{1D5DBD42-0B6F-4201-9363-BEEF8E0BD8A6}" destId="{D2EC77BE-FB3C-4417-A451-77A0FB53FB04}" srcOrd="1" destOrd="0" parTransId="{F7A3F590-F3EC-4BB9-908C-00C1073E809C}" sibTransId="{0DEDDF9A-FE53-4CD2-A8FB-9D53F4F797A8}"/>
    <dgm:cxn modelId="{9406979A-66AC-47FF-B403-22CA4EBEC9C6}" type="presOf" srcId="{1D5DBD42-0B6F-4201-9363-BEEF8E0BD8A6}" destId="{DAA0F19D-F8D0-41E0-9BDE-BEF8273A79A3}" srcOrd="0" destOrd="0" presId="urn:microsoft.com/office/officeart/2005/8/layout/orgChart1"/>
    <dgm:cxn modelId="{4313C0A3-89D2-417A-8657-4D5238731ECA}" type="presOf" srcId="{3D4CDE1D-891B-4D48-8263-15127A97FA76}" destId="{32F82BED-C957-46FF-9C54-2B0F0161ED9E}" srcOrd="0" destOrd="0" presId="urn:microsoft.com/office/officeart/2005/8/layout/orgChart1"/>
    <dgm:cxn modelId="{2F675CB1-02DC-4371-9D71-AD88C7AAE879}" type="presOf" srcId="{1D5DBD42-0B6F-4201-9363-BEEF8E0BD8A6}" destId="{C62793F3-E401-4B7C-9704-1ACA3E0ECF70}" srcOrd="1" destOrd="0" presId="urn:microsoft.com/office/officeart/2005/8/layout/orgChart1"/>
    <dgm:cxn modelId="{614490BE-9DC2-4F68-84EE-F7B0394D6949}" srcId="{1D5DBD42-0B6F-4201-9363-BEEF8E0BD8A6}" destId="{E6120CCD-F283-43F5-BA67-25DCEBB81D18}" srcOrd="0" destOrd="0" parTransId="{3D4CDE1D-891B-4D48-8263-15127A97FA76}" sibTransId="{EA236AF7-3D46-470D-A8DF-1C726FE9B494}"/>
    <dgm:cxn modelId="{CF034ED2-E14D-4818-884A-FE7E5E2C7F78}" type="presOf" srcId="{D2EC77BE-FB3C-4417-A451-77A0FB53FB04}" destId="{7B9C43FD-B881-4F4F-9E58-A25E8E77001F}" srcOrd="1" destOrd="0" presId="urn:microsoft.com/office/officeart/2005/8/layout/orgChart1"/>
    <dgm:cxn modelId="{F23699DE-2421-4EB8-B452-C54090DC7A5E}" type="presOf" srcId="{E6120CCD-F283-43F5-BA67-25DCEBB81D18}" destId="{000B3AE8-3D5F-4A22-A38E-A5ECAB820AD6}" srcOrd="0" destOrd="0" presId="urn:microsoft.com/office/officeart/2005/8/layout/orgChart1"/>
    <dgm:cxn modelId="{CF4A37E9-40B8-4960-B44A-607B17F24686}" type="presOf" srcId="{F7A3F590-F3EC-4BB9-908C-00C1073E809C}" destId="{BD22DC5F-8603-444D-8406-E9AA24BFACAE}" srcOrd="0" destOrd="0" presId="urn:microsoft.com/office/officeart/2005/8/layout/orgChart1"/>
    <dgm:cxn modelId="{2BCF9A51-50AA-4F4A-92BC-83E2050743E8}" type="presParOf" srcId="{9E1E76B7-5ABA-49C5-A88E-822F148B1A25}" destId="{14253E5F-E04B-45AE-A7F6-203163CF5757}" srcOrd="0" destOrd="0" presId="urn:microsoft.com/office/officeart/2005/8/layout/orgChart1"/>
    <dgm:cxn modelId="{8B86B975-FA4F-4EE7-A4FA-53B58ADAAC93}" type="presParOf" srcId="{14253E5F-E04B-45AE-A7F6-203163CF5757}" destId="{219F6330-D03B-45FC-B902-13338C152007}" srcOrd="0" destOrd="0" presId="urn:microsoft.com/office/officeart/2005/8/layout/orgChart1"/>
    <dgm:cxn modelId="{C3EA21D5-EC22-4B05-88A6-982480AC9493}" type="presParOf" srcId="{219F6330-D03B-45FC-B902-13338C152007}" destId="{DAA0F19D-F8D0-41E0-9BDE-BEF8273A79A3}" srcOrd="0" destOrd="0" presId="urn:microsoft.com/office/officeart/2005/8/layout/orgChart1"/>
    <dgm:cxn modelId="{FC4AE5FA-E004-4DE7-9FA6-14601B604945}" type="presParOf" srcId="{219F6330-D03B-45FC-B902-13338C152007}" destId="{C62793F3-E401-4B7C-9704-1ACA3E0ECF70}" srcOrd="1" destOrd="0" presId="urn:microsoft.com/office/officeart/2005/8/layout/orgChart1"/>
    <dgm:cxn modelId="{0555601C-0317-4B37-9D19-E8124CC7B964}" type="presParOf" srcId="{14253E5F-E04B-45AE-A7F6-203163CF5757}" destId="{24CF958C-3110-4499-B858-3DEA533F6A8A}" srcOrd="1" destOrd="0" presId="urn:microsoft.com/office/officeart/2005/8/layout/orgChart1"/>
    <dgm:cxn modelId="{5C89209E-6428-4D6F-8213-203443EC7629}" type="presParOf" srcId="{24CF958C-3110-4499-B858-3DEA533F6A8A}" destId="{32F82BED-C957-46FF-9C54-2B0F0161ED9E}" srcOrd="0" destOrd="0" presId="urn:microsoft.com/office/officeart/2005/8/layout/orgChart1"/>
    <dgm:cxn modelId="{12DAED15-6025-46C9-9924-3E188AE3B33D}" type="presParOf" srcId="{24CF958C-3110-4499-B858-3DEA533F6A8A}" destId="{7E70A890-180E-4EDE-9C97-D034B88629EF}" srcOrd="1" destOrd="0" presId="urn:microsoft.com/office/officeart/2005/8/layout/orgChart1"/>
    <dgm:cxn modelId="{2C2D9217-5903-4D32-9121-B319DF8C18B1}" type="presParOf" srcId="{7E70A890-180E-4EDE-9C97-D034B88629EF}" destId="{F714E2A4-8512-4388-B742-EA4C753A8969}" srcOrd="0" destOrd="0" presId="urn:microsoft.com/office/officeart/2005/8/layout/orgChart1"/>
    <dgm:cxn modelId="{A337B51E-7944-4E8B-AAAC-DD08EBEF2C6C}" type="presParOf" srcId="{F714E2A4-8512-4388-B742-EA4C753A8969}" destId="{000B3AE8-3D5F-4A22-A38E-A5ECAB820AD6}" srcOrd="0" destOrd="0" presId="urn:microsoft.com/office/officeart/2005/8/layout/orgChart1"/>
    <dgm:cxn modelId="{68C11D6A-4B7B-4AFD-AB5E-EB65D5147BD9}" type="presParOf" srcId="{F714E2A4-8512-4388-B742-EA4C753A8969}" destId="{05052D6D-8438-4A85-946D-D68F4E0D39C4}" srcOrd="1" destOrd="0" presId="urn:microsoft.com/office/officeart/2005/8/layout/orgChart1"/>
    <dgm:cxn modelId="{FBB543BC-0F43-4642-9E76-0908969BADD0}" type="presParOf" srcId="{7E70A890-180E-4EDE-9C97-D034B88629EF}" destId="{306BEC15-4B1B-457A-98FC-99608B8A5F8D}" srcOrd="1" destOrd="0" presId="urn:microsoft.com/office/officeart/2005/8/layout/orgChart1"/>
    <dgm:cxn modelId="{AA844AD2-61F8-4886-AA2C-1CFFF6B31AAF}" type="presParOf" srcId="{7E70A890-180E-4EDE-9C97-D034B88629EF}" destId="{75A2C867-F885-47BA-A0F6-9A678CB76664}" srcOrd="2" destOrd="0" presId="urn:microsoft.com/office/officeart/2005/8/layout/orgChart1"/>
    <dgm:cxn modelId="{A68D9A76-D283-4BC9-8E2B-A909DDD52CEA}" type="presParOf" srcId="{24CF958C-3110-4499-B858-3DEA533F6A8A}" destId="{BD22DC5F-8603-444D-8406-E9AA24BFACAE}" srcOrd="2" destOrd="0" presId="urn:microsoft.com/office/officeart/2005/8/layout/orgChart1"/>
    <dgm:cxn modelId="{D10300E6-0B38-4B02-9283-C0A0D1CC63E0}" type="presParOf" srcId="{24CF958C-3110-4499-B858-3DEA533F6A8A}" destId="{E80760AC-D3F3-4FB8-BAAB-8284CA414553}" srcOrd="3" destOrd="0" presId="urn:microsoft.com/office/officeart/2005/8/layout/orgChart1"/>
    <dgm:cxn modelId="{37166464-C557-47C3-AAA6-E0847F9C0E11}" type="presParOf" srcId="{E80760AC-D3F3-4FB8-BAAB-8284CA414553}" destId="{155FB79F-E816-4E12-902A-9F23DA21F5BB}" srcOrd="0" destOrd="0" presId="urn:microsoft.com/office/officeart/2005/8/layout/orgChart1"/>
    <dgm:cxn modelId="{42AB096F-557A-4980-8F00-41720A48B0CC}" type="presParOf" srcId="{155FB79F-E816-4E12-902A-9F23DA21F5BB}" destId="{32402C3E-4EFA-4879-BC45-9517FEA89EAF}" srcOrd="0" destOrd="0" presId="urn:microsoft.com/office/officeart/2005/8/layout/orgChart1"/>
    <dgm:cxn modelId="{DA9637AD-8CB7-4E7E-94A5-25CDD346D752}" type="presParOf" srcId="{155FB79F-E816-4E12-902A-9F23DA21F5BB}" destId="{7B9C43FD-B881-4F4F-9E58-A25E8E77001F}" srcOrd="1" destOrd="0" presId="urn:microsoft.com/office/officeart/2005/8/layout/orgChart1"/>
    <dgm:cxn modelId="{520CEF03-F010-4F6B-8D37-D899BC47BCBC}" type="presParOf" srcId="{E80760AC-D3F3-4FB8-BAAB-8284CA414553}" destId="{6EA7331A-2E45-4377-B692-EAB77B53A105}" srcOrd="1" destOrd="0" presId="urn:microsoft.com/office/officeart/2005/8/layout/orgChart1"/>
    <dgm:cxn modelId="{8EF9EFFE-685E-4D2B-9F0D-C9AECA9BB430}" type="presParOf" srcId="{E80760AC-D3F3-4FB8-BAAB-8284CA414553}" destId="{4BC97497-3C9D-4BE8-B164-494DA99307C0}" srcOrd="2" destOrd="0" presId="urn:microsoft.com/office/officeart/2005/8/layout/orgChart1"/>
    <dgm:cxn modelId="{F4E2758F-C5CE-4EDE-BC9A-183C402DC96C}" type="presParOf" srcId="{14253E5F-E04B-45AE-A7F6-203163CF5757}" destId="{1F395A78-DFCC-4C6A-8F79-424CCAA59A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2DC5F-8603-444D-8406-E9AA24BFACAE}">
      <dsp:nvSpPr>
        <dsp:cNvPr id="0" name=""/>
        <dsp:cNvSpPr/>
      </dsp:nvSpPr>
      <dsp:spPr>
        <a:xfrm>
          <a:off x="5257800" y="2112426"/>
          <a:ext cx="2555026" cy="886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34"/>
              </a:lnTo>
              <a:lnTo>
                <a:pt x="2555026" y="443434"/>
              </a:lnTo>
              <a:lnTo>
                <a:pt x="2555026" y="8868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82BED-C957-46FF-9C54-2B0F0161ED9E}">
      <dsp:nvSpPr>
        <dsp:cNvPr id="0" name=""/>
        <dsp:cNvSpPr/>
      </dsp:nvSpPr>
      <dsp:spPr>
        <a:xfrm>
          <a:off x="2702773" y="2112426"/>
          <a:ext cx="2555026" cy="886868"/>
        </a:xfrm>
        <a:custGeom>
          <a:avLst/>
          <a:gdLst/>
          <a:ahLst/>
          <a:cxnLst/>
          <a:rect l="0" t="0" r="0" b="0"/>
          <a:pathLst>
            <a:path>
              <a:moveTo>
                <a:pt x="2555026" y="0"/>
              </a:moveTo>
              <a:lnTo>
                <a:pt x="2555026" y="443434"/>
              </a:lnTo>
              <a:lnTo>
                <a:pt x="0" y="443434"/>
              </a:lnTo>
              <a:lnTo>
                <a:pt x="0" y="8868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0F19D-F8D0-41E0-9BDE-BEF8273A79A3}">
      <dsp:nvSpPr>
        <dsp:cNvPr id="0" name=""/>
        <dsp:cNvSpPr/>
      </dsp:nvSpPr>
      <dsp:spPr>
        <a:xfrm>
          <a:off x="3146207" y="834"/>
          <a:ext cx="4223184" cy="2111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508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Государственная итоговая аттестация (ГИА)</a:t>
          </a:r>
        </a:p>
      </dsp:txBody>
      <dsp:txXfrm>
        <a:off x="3146207" y="834"/>
        <a:ext cx="4223184" cy="2111592"/>
      </dsp:txXfrm>
    </dsp:sp>
    <dsp:sp modelId="{000B3AE8-3D5F-4A22-A38E-A5ECAB820AD6}">
      <dsp:nvSpPr>
        <dsp:cNvPr id="0" name=""/>
        <dsp:cNvSpPr/>
      </dsp:nvSpPr>
      <dsp:spPr>
        <a:xfrm>
          <a:off x="591181" y="2999294"/>
          <a:ext cx="4223184" cy="2111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508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ОГЭ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Основной государственный экзамен (9 </a:t>
          </a:r>
          <a:r>
            <a:rPr lang="ru-RU" sz="3500" kern="1200" dirty="0" err="1"/>
            <a:t>кл</a:t>
          </a:r>
          <a:r>
            <a:rPr lang="ru-RU" sz="3500" kern="1200" dirty="0"/>
            <a:t>)</a:t>
          </a:r>
        </a:p>
      </dsp:txBody>
      <dsp:txXfrm>
        <a:off x="591181" y="2999294"/>
        <a:ext cx="4223184" cy="2111592"/>
      </dsp:txXfrm>
    </dsp:sp>
    <dsp:sp modelId="{32402C3E-4EFA-4879-BC45-9517FEA89EAF}">
      <dsp:nvSpPr>
        <dsp:cNvPr id="0" name=""/>
        <dsp:cNvSpPr/>
      </dsp:nvSpPr>
      <dsp:spPr>
        <a:xfrm>
          <a:off x="5701234" y="2999294"/>
          <a:ext cx="4223184" cy="2111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508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ЕГЭ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Единый государственный экзамен (11 </a:t>
          </a:r>
          <a:r>
            <a:rPr lang="ru-RU" sz="3500" kern="1200" dirty="0" err="1"/>
            <a:t>кл</a:t>
          </a:r>
          <a:r>
            <a:rPr lang="ru-RU" sz="3500" kern="1200" dirty="0"/>
            <a:t>)</a:t>
          </a:r>
        </a:p>
      </dsp:txBody>
      <dsp:txXfrm>
        <a:off x="5701234" y="2999294"/>
        <a:ext cx="4223184" cy="2111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90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2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9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9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35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95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3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0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5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71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3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67EE-A610-4B7C-9D21-2F34BD05A46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C6540A-2ADD-4163-B42D-C04EC9367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0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  <p:sldLayoutId id="2147484050" r:id="rId14"/>
    <p:sldLayoutId id="2147484051" r:id="rId15"/>
    <p:sldLayoutId id="21474840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6A195-FC3F-4B90-A779-74F49FD5F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9709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Государственная итоговая аттестация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7FAE76-5397-485D-A5C2-DAB132BEB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1" y="5310493"/>
            <a:ext cx="8134350" cy="1004582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dirty="0">
                <a:solidFill>
                  <a:srgbClr val="336600"/>
                </a:solidFill>
              </a:rPr>
              <a:t>Педагог-психолог МБОУ «СОШ №56» г. Чебоксары: </a:t>
            </a:r>
          </a:p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dirty="0">
                <a:solidFill>
                  <a:srgbClr val="336600"/>
                </a:solidFill>
              </a:rPr>
              <a:t>Панова Наталья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217852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1FED1-5A3D-49AF-B161-18DD976A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415925"/>
            <a:ext cx="10515600" cy="76835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8000"/>
                </a:solidFill>
              </a:rPr>
              <a:t>Элементы семейной психотерапии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B24F4-DB7D-4FE3-BF82-9B4F4E163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23975"/>
            <a:ext cx="9401175" cy="52482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Более </a:t>
            </a:r>
            <a:r>
              <a:rPr lang="ru-RU" sz="2400" b="1" dirty="0">
                <a:solidFill>
                  <a:srgbClr val="C00000"/>
                </a:solidFill>
              </a:rPr>
              <a:t>частый контакт </a:t>
            </a:r>
            <a:r>
              <a:rPr lang="ru-RU" sz="2400" dirty="0">
                <a:solidFill>
                  <a:srgbClr val="336600"/>
                </a:solidFill>
              </a:rPr>
              <a:t>родителей с ребенком – в перерывах между его занятиями, за совместной едой, вечером перед сном.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- Совместное и ежедневное </a:t>
            </a:r>
            <a:r>
              <a:rPr lang="ru-RU" sz="2400" dirty="0">
                <a:solidFill>
                  <a:srgbClr val="336600"/>
                </a:solidFill>
              </a:rPr>
              <a:t>подведение </a:t>
            </a:r>
            <a:r>
              <a:rPr lang="ru-RU" sz="2400" b="1" dirty="0">
                <a:solidFill>
                  <a:srgbClr val="C00000"/>
                </a:solidFill>
              </a:rPr>
              <a:t>позитивных итогов дня </a:t>
            </a:r>
            <a:r>
              <a:rPr lang="ru-RU" sz="2400" dirty="0">
                <a:solidFill>
                  <a:srgbClr val="336600"/>
                </a:solidFill>
              </a:rPr>
              <a:t>– вечерами за чаем родители могут рассказывать ребенку, что самого успешного было у них за день, и попросить ребенка рассказать о своих успехах, в том числе в подготовке к экзамену. 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- Совместные с ребенком </a:t>
            </a:r>
            <a:r>
              <a:rPr lang="ru-RU" sz="2400" dirty="0">
                <a:solidFill>
                  <a:srgbClr val="336600"/>
                </a:solidFill>
              </a:rPr>
              <a:t>воспоминания о прошлых успехах в сдаче экзаменов/ участия в конкурсах. </a:t>
            </a:r>
          </a:p>
          <a:p>
            <a:pPr marL="0" indent="0" algn="ctr">
              <a:spcBef>
                <a:spcPts val="7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Стиль общения с ребенком – оптимистический, задорный, с юмором. </a:t>
            </a:r>
          </a:p>
        </p:txBody>
      </p:sp>
    </p:spTree>
    <p:extLst>
      <p:ext uri="{BB962C8B-B14F-4D97-AF65-F5344CB8AC3E}">
        <p14:creationId xmlns:p14="http://schemas.microsoft.com/office/powerpoint/2010/main" val="426764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FDB95-9094-4223-8FC0-C75EB05E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2893"/>
            <a:ext cx="6334125" cy="7762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8000"/>
                </a:solidFill>
              </a:rPr>
              <a:t>Помощь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B50AB-AB59-4CE5-B8E1-7A763602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57299"/>
            <a:ext cx="9648825" cy="5307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Понимание и поддержка, любовь и вера в силы своего ребенка</a:t>
            </a:r>
            <a:r>
              <a:rPr lang="ru-RU" sz="2400" dirty="0">
                <a:solidFill>
                  <a:srgbClr val="336600"/>
                </a:solidFill>
              </a:rPr>
              <a:t>.                                                         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36600"/>
                </a:solidFill>
              </a:rPr>
              <a:t>Отказ от упреков, доверие ребенку.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36600"/>
                </a:solidFill>
              </a:rPr>
              <a:t>Если школьник хочет работать под музыку, не надо этому препятствовать, только музыка должна быть без слов.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36600"/>
                </a:solidFill>
              </a:rPr>
              <a:t>Определите, «жаворонок» выпускник или «сова». Если «жаворонок» - основная подготовка проводится днем, если «сова» - вечером.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36600"/>
                </a:solidFill>
              </a:rPr>
              <a:t>Организуйте участие ребенка в пробных экзаменах (это репетиция). После получения результатов, обсудите ошибки, помогите определить,  почему они возникли.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E01C9EA-7623-4BAE-BFCF-54C2FC7891BA}"/>
              </a:ext>
            </a:extLst>
          </p:cNvPr>
          <p:cNvSpPr/>
          <p:nvPr/>
        </p:nvSpPr>
        <p:spPr>
          <a:xfrm rot="21153422">
            <a:off x="8661224" y="219808"/>
            <a:ext cx="3469701" cy="1168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САМОЕ ВАЖНОЕ!!!</a:t>
            </a:r>
          </a:p>
        </p:txBody>
      </p:sp>
    </p:spTree>
    <p:extLst>
      <p:ext uri="{BB962C8B-B14F-4D97-AF65-F5344CB8AC3E}">
        <p14:creationId xmlns:p14="http://schemas.microsoft.com/office/powerpoint/2010/main" val="57111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775A86-59D4-4545-9F07-28C681701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6" y="385762"/>
            <a:ext cx="9505950" cy="6086475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Отдыхать, не дожидаясь усталости - лучшее средство от переутомления.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Необходимо, чтобы выпускник обходился без стимуляторов (кофе, крепкого чая), так как нервная система перед экзаменом и так на взводе. 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Не имеет смысла попытка сосредоточиться над учебниками в одной комнате с работающим телевизором или радио.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Экзамен – это не только проверка знаний, но и проверка стрессоустойчивости подростка.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Оценка (количество баллов на ЕГЭ) не имеет фатального значения. 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Тревога — это очень энергоемкое занятие. Чем больше ребенок тревожится, тем меньше сил у него остается на учебную деятельность.</a:t>
            </a:r>
          </a:p>
          <a:p>
            <a:pPr marL="0">
              <a:spcBef>
                <a:spcPts val="0"/>
              </a:spcBef>
            </a:pPr>
            <a:r>
              <a:rPr lang="ru-RU" sz="2400" dirty="0">
                <a:solidFill>
                  <a:srgbClr val="336600"/>
                </a:solidFill>
              </a:rPr>
              <a:t>Не надо пугать подростка предстоящим экзаменом – это усугубит положение.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77E826C-1939-4773-B5C1-D410BE6F2B42}"/>
              </a:ext>
            </a:extLst>
          </p:cNvPr>
          <p:cNvSpPr/>
          <p:nvPr/>
        </p:nvSpPr>
        <p:spPr>
          <a:xfrm>
            <a:off x="9210675" y="0"/>
            <a:ext cx="2981325" cy="1445419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ВАЖНО ЗНАТЬ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C22A4D4-E0B4-4768-827B-532CF34C74BF}"/>
              </a:ext>
            </a:extLst>
          </p:cNvPr>
          <p:cNvSpPr/>
          <p:nvPr/>
        </p:nvSpPr>
        <p:spPr>
          <a:xfrm>
            <a:off x="9210675" y="2447924"/>
            <a:ext cx="3048001" cy="4305301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Существует определенный уровень волнения, оптимальный для организации деятельности. Если ребенок вообще не волнуется, он ничего не делает. Очень высокий уровень волнения, наоборот, приводит к ступору.</a:t>
            </a:r>
          </a:p>
        </p:txBody>
      </p:sp>
    </p:spTree>
    <p:extLst>
      <p:ext uri="{BB962C8B-B14F-4D97-AF65-F5344CB8AC3E}">
        <p14:creationId xmlns:p14="http://schemas.microsoft.com/office/powerpoint/2010/main" val="245677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B8817-1413-4FCF-B8B4-79F269C6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257175"/>
            <a:ext cx="9163050" cy="13001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8000"/>
                </a:solidFill>
              </a:rPr>
              <a:t>Приемы, мобилизующие интеллектуальные возможности школьников при подготовке и сдаче экзаменов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366E9D-104D-4D46-BDC3-E4E5822FF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652589"/>
            <a:ext cx="9686925" cy="49482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При стрессе происходит </a:t>
            </a:r>
            <a:r>
              <a:rPr lang="ru-RU" sz="2400" b="1" dirty="0">
                <a:solidFill>
                  <a:srgbClr val="C00000"/>
                </a:solidFill>
              </a:rPr>
              <a:t>обезвоживание</a:t>
            </a:r>
            <a:r>
              <a:rPr lang="ru-RU" sz="2400" dirty="0">
                <a:solidFill>
                  <a:srgbClr val="336600"/>
                </a:solidFill>
              </a:rPr>
              <a:t> организма: в  антистрессовых целях </a:t>
            </a:r>
            <a:r>
              <a:rPr lang="ru-RU" sz="2400" b="1" dirty="0">
                <a:solidFill>
                  <a:srgbClr val="C00000"/>
                </a:solidFill>
              </a:rPr>
              <a:t>воду пьют </a:t>
            </a:r>
            <a:r>
              <a:rPr lang="ru-RU" sz="2400" dirty="0">
                <a:solidFill>
                  <a:srgbClr val="336600"/>
                </a:solidFill>
              </a:rPr>
              <a:t>за 20 минут до или через 30 минут после еды.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Лучше всего подходит </a:t>
            </a:r>
            <a:r>
              <a:rPr lang="ru-RU" sz="2400" b="1" dirty="0">
                <a:solidFill>
                  <a:srgbClr val="C00000"/>
                </a:solidFill>
              </a:rPr>
              <a:t>минеральная</a:t>
            </a:r>
            <a:r>
              <a:rPr lang="ru-RU" sz="2400" dirty="0">
                <a:solidFill>
                  <a:srgbClr val="336600"/>
                </a:solidFill>
              </a:rPr>
              <a:t> вода, она содержит ионы калия или натрия, участвующие в электрохимических реакциях. Можно пить просто </a:t>
            </a:r>
            <a:r>
              <a:rPr lang="ru-RU" sz="2400" b="1" dirty="0">
                <a:solidFill>
                  <a:srgbClr val="C00000"/>
                </a:solidFill>
              </a:rPr>
              <a:t>чистую</a:t>
            </a:r>
            <a:r>
              <a:rPr lang="ru-RU" sz="2400" dirty="0">
                <a:solidFill>
                  <a:srgbClr val="336600"/>
                </a:solidFill>
              </a:rPr>
              <a:t> воду или </a:t>
            </a:r>
            <a:r>
              <a:rPr lang="ru-RU" sz="2400" b="1" dirty="0">
                <a:solidFill>
                  <a:srgbClr val="C00000"/>
                </a:solidFill>
              </a:rPr>
              <a:t>зеленый чай</a:t>
            </a:r>
            <a:r>
              <a:rPr lang="ru-RU" sz="2400" dirty="0">
                <a:solidFill>
                  <a:srgbClr val="3366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В стрессовой ситуации </a:t>
            </a:r>
            <a:r>
              <a:rPr lang="ru-RU" sz="2400" b="1" dirty="0">
                <a:solidFill>
                  <a:srgbClr val="C00000"/>
                </a:solidFill>
              </a:rPr>
              <a:t>нарушается гармоничная работа </a:t>
            </a:r>
            <a:r>
              <a:rPr lang="ru-RU" sz="2400" dirty="0">
                <a:solidFill>
                  <a:srgbClr val="336600"/>
                </a:solidFill>
              </a:rPr>
              <a:t>левого и правого полушарий: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1) Упражнение «перекрестный шаг», влияющее на гармонизацию работы левого и правого полушарий.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2) Нарисовать на чистом листе бумаги косой крест, похожий на букву «X», и несколько минут созерцать его.</a:t>
            </a:r>
          </a:p>
        </p:txBody>
      </p:sp>
    </p:spTree>
    <p:extLst>
      <p:ext uri="{BB962C8B-B14F-4D97-AF65-F5344CB8AC3E}">
        <p14:creationId xmlns:p14="http://schemas.microsoft.com/office/powerpoint/2010/main" val="28222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4319D-8BCF-4DDA-B84D-0C41471B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3" y="354805"/>
            <a:ext cx="8934451" cy="9382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8000"/>
                </a:solidFill>
              </a:rPr>
              <a:t>Дыхательная  гимнастика при стрессе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47B6F-9906-4F7C-9FFC-F010FFF0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19225"/>
            <a:ext cx="8743949" cy="475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336600"/>
                </a:solidFill>
              </a:rPr>
              <a:t>Успокаивающее дыхание </a:t>
            </a:r>
            <a:r>
              <a:rPr lang="ru-RU" sz="2800" dirty="0">
                <a:solidFill>
                  <a:srgbClr val="336600"/>
                </a:solidFill>
              </a:rPr>
              <a:t>- выдох почти в два раза длиннее вдоха.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336600"/>
                </a:solidFill>
              </a:rPr>
              <a:t>При </a:t>
            </a:r>
            <a:r>
              <a:rPr lang="ru-RU" sz="2800" b="1" dirty="0" err="1">
                <a:solidFill>
                  <a:srgbClr val="336600"/>
                </a:solidFill>
              </a:rPr>
              <a:t>мобилизирующем</a:t>
            </a:r>
            <a:r>
              <a:rPr lang="ru-RU" sz="2800" b="1" dirty="0">
                <a:solidFill>
                  <a:srgbClr val="336600"/>
                </a:solidFill>
              </a:rPr>
              <a:t>  дыхании</a:t>
            </a:r>
            <a:r>
              <a:rPr lang="ru-RU" sz="2800" dirty="0">
                <a:solidFill>
                  <a:srgbClr val="336600"/>
                </a:solidFill>
              </a:rPr>
              <a:t>   - после вдоха задерживается дыхание.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336600"/>
                </a:solidFill>
              </a:rPr>
              <a:t>В случае сильного напряжения </a:t>
            </a:r>
            <a:r>
              <a:rPr lang="ru-RU" sz="2800" dirty="0">
                <a:solidFill>
                  <a:srgbClr val="336600"/>
                </a:solidFill>
              </a:rPr>
              <a:t>нужно сделать вдох и затем глубокий выдох – вдвое длиннее вдоха (при этом можно считать: вдох – 1,2,3,4; выход – 1,2,3,4,5,6,7,8)</a:t>
            </a:r>
          </a:p>
        </p:txBody>
      </p:sp>
    </p:spTree>
    <p:extLst>
      <p:ext uri="{BB962C8B-B14F-4D97-AF65-F5344CB8AC3E}">
        <p14:creationId xmlns:p14="http://schemas.microsoft.com/office/powerpoint/2010/main" val="239954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0F0E1-9DB4-48C6-86E2-9A06DD20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209549"/>
            <a:ext cx="8286750" cy="7524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8000"/>
                </a:solidFill>
              </a:rPr>
              <a:t>Влияние пищи на эмоции и мозг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59DFE8-888F-4C45-A700-08DD1C73E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62024"/>
            <a:ext cx="10677525" cy="55149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КАПУСТА</a:t>
            </a:r>
            <a:r>
              <a:rPr lang="ru-RU" sz="9600" dirty="0">
                <a:solidFill>
                  <a:srgbClr val="336600"/>
                </a:solidFill>
              </a:rPr>
              <a:t> – снимает нервозность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РЕПЧАТЫЙ ЛУК </a:t>
            </a:r>
            <a:r>
              <a:rPr lang="ru-RU" sz="9600" dirty="0">
                <a:solidFill>
                  <a:srgbClr val="336600"/>
                </a:solidFill>
              </a:rPr>
              <a:t>– помогает при переутомлении или психической усталости.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МОРКОВЬ, ПОМИДОРЫ, КАБАЧКИ, ОГУРЦЫ </a:t>
            </a:r>
            <a:r>
              <a:rPr lang="ru-RU" sz="9600" dirty="0">
                <a:solidFill>
                  <a:srgbClr val="336600"/>
                </a:solidFill>
              </a:rPr>
              <a:t>– помощники мозга.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ПАПРИКА</a:t>
            </a:r>
            <a:r>
              <a:rPr lang="ru-RU" sz="9600" dirty="0">
                <a:solidFill>
                  <a:srgbClr val="336600"/>
                </a:solidFill>
              </a:rPr>
              <a:t> – способствует выделению «гормона счастья» - эндорфина.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92D050"/>
                </a:solidFill>
              </a:rPr>
              <a:t>ЛИМОН</a:t>
            </a:r>
            <a:r>
              <a:rPr lang="ru-RU" sz="9600" dirty="0">
                <a:solidFill>
                  <a:srgbClr val="336600"/>
                </a:solidFill>
              </a:rPr>
              <a:t> – освежает мысли и облегчает восприятие информации.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92D050"/>
                </a:solidFill>
              </a:rPr>
              <a:t>БАНАНЫ</a:t>
            </a:r>
            <a:r>
              <a:rPr lang="ru-RU" sz="9600" dirty="0">
                <a:solidFill>
                  <a:srgbClr val="336600"/>
                </a:solidFill>
              </a:rPr>
              <a:t> содержат серотонин – вещество, необходимое мозгу, чтобы тот просигнализировал: «Вы счастливы».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92D050"/>
                </a:solidFill>
              </a:rPr>
              <a:t>АНАНАС</a:t>
            </a:r>
            <a:r>
              <a:rPr lang="ru-RU" sz="9600" dirty="0">
                <a:solidFill>
                  <a:srgbClr val="336600"/>
                </a:solidFill>
              </a:rPr>
              <a:t> – для удержания в памяти большого объёма текста.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ОРЕХИ</a:t>
            </a:r>
            <a:r>
              <a:rPr lang="ru-RU" sz="9600" dirty="0">
                <a:solidFill>
                  <a:srgbClr val="336600"/>
                </a:solidFill>
              </a:rPr>
              <a:t> – укрепляют нервную систему, стимулируют деятельность мозга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РЫБА и ЯЙЦА </a:t>
            </a:r>
            <a:r>
              <a:rPr lang="ru-RU" sz="9600" dirty="0">
                <a:solidFill>
                  <a:srgbClr val="336600"/>
                </a:solidFill>
              </a:rPr>
              <a:t>– рекордсмены среди продуктов, помогающих работе мозга.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9600" b="1" dirty="0">
                <a:solidFill>
                  <a:srgbClr val="336600"/>
                </a:solidFill>
              </a:rPr>
              <a:t>СУХОФРУКТЫ</a:t>
            </a:r>
            <a:r>
              <a:rPr lang="ru-RU" sz="9600" dirty="0">
                <a:solidFill>
                  <a:srgbClr val="336600"/>
                </a:solidFill>
              </a:rPr>
              <a:t> (особенно КУРАГА) – источник глюкозы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738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440C5-981A-4C9A-9DC2-D4FAF3DA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15050" cy="83502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8000"/>
                </a:solidFill>
              </a:rPr>
              <a:t>Завтра экзамен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A91DB-3A68-4246-9CBB-8EEFA50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371600"/>
            <a:ext cx="9858375" cy="5121275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336600"/>
                </a:solidFill>
              </a:rPr>
              <a:t>Накануне экзамена ребёнку </a:t>
            </a:r>
            <a:r>
              <a:rPr lang="ru-RU" altLang="ru-RU" sz="2800" dirty="0" err="1">
                <a:solidFill>
                  <a:srgbClr val="336600"/>
                </a:solidFill>
              </a:rPr>
              <a:t>нуже</a:t>
            </a:r>
            <a:r>
              <a:rPr lang="ru-RU" altLang="ru-RU" sz="2800" dirty="0">
                <a:solidFill>
                  <a:srgbClr val="336600"/>
                </a:solidFill>
              </a:rPr>
              <a:t> полноценный отдых, он должен отдохнуть и как следует выспаться.</a:t>
            </a:r>
          </a:p>
          <a:p>
            <a:r>
              <a:rPr lang="ru-RU" altLang="ru-RU" sz="2800" dirty="0">
                <a:solidFill>
                  <a:srgbClr val="336600"/>
                </a:solidFill>
              </a:rPr>
              <a:t>Посоветуйте взять пиджак или кофту, так как в помещении может быть прохладно.</a:t>
            </a:r>
          </a:p>
          <a:p>
            <a:r>
              <a:rPr lang="ru-RU" altLang="ru-RU" sz="2800" dirty="0">
                <a:solidFill>
                  <a:srgbClr val="336600"/>
                </a:solidFill>
              </a:rPr>
              <a:t>Обратите внимание на питание ребёнка. Рыба, творог, орехи, курага –стимулируют работу головного мозга.</a:t>
            </a:r>
          </a:p>
          <a:p>
            <a:r>
              <a:rPr lang="ru-RU" altLang="ru-RU" sz="2800" dirty="0">
                <a:solidFill>
                  <a:srgbClr val="336600"/>
                </a:solidFill>
              </a:rPr>
              <a:t>Последние 12 часов перед экзаменом должны уйти на подготовку организма, а не   знаний.</a:t>
            </a:r>
          </a:p>
          <a:p>
            <a:pPr marL="0" indent="0">
              <a:buNone/>
            </a:pPr>
            <a:endParaRPr lang="ru-RU" altLang="ru-RU" sz="2800" dirty="0">
              <a:solidFill>
                <a:srgbClr val="3366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8144891-4407-42A8-A414-E121FF1D0696}"/>
              </a:ext>
            </a:extLst>
          </p:cNvPr>
          <p:cNvSpPr/>
          <p:nvPr/>
        </p:nvSpPr>
        <p:spPr>
          <a:xfrm>
            <a:off x="5534025" y="5892800"/>
            <a:ext cx="66579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</a:rPr>
              <a:t>Не критикуйте ребёнка после экзамена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6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6B7B3B-1FB5-4BCC-A610-C6ACC47A7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825"/>
            <a:ext cx="840105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600" b="1" dirty="0">
                <a:solidFill>
                  <a:srgbClr val="336600"/>
                </a:solidFill>
                <a:latin typeface="+mj-lt"/>
              </a:rPr>
              <a:t>Каждый, кто сдаёт экзамены, независимо от их результата, постигает самую важную в жизни науку – умение не сдаваться, а провалившись – вдохнуть полной грудью и идти дальше.</a:t>
            </a:r>
            <a:endParaRPr lang="ru-RU" sz="3600" b="1" dirty="0">
              <a:solidFill>
                <a:srgbClr val="33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93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979A77D-2B10-40C1-980B-15D2D2F69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86729"/>
              </p:ext>
            </p:extLst>
          </p:nvPr>
        </p:nvGraphicFramePr>
        <p:xfrm>
          <a:off x="-217677" y="736628"/>
          <a:ext cx="10515600" cy="511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42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8A3AE-4172-48D8-8DFB-1F38FE1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54932"/>
            <a:ext cx="8848725" cy="13255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rgbClr val="336600"/>
                </a:solidFill>
              </a:rPr>
              <a:t>ГИА - напряжение, и ожидание, и волнение, надежды и 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A5173-8EEC-4DFE-9FEE-C201BF3B6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492249"/>
            <a:ext cx="10144125" cy="511081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dirty="0"/>
              <a:t> </a:t>
            </a:r>
            <a:r>
              <a:rPr lang="ru-RU" sz="3200" dirty="0">
                <a:solidFill>
                  <a:srgbClr val="336600"/>
                </a:solidFill>
              </a:rPr>
              <a:t>Слово «</a:t>
            </a:r>
            <a:r>
              <a:rPr lang="ru-RU" sz="3200" dirty="0">
                <a:solidFill>
                  <a:srgbClr val="C00000"/>
                </a:solidFill>
              </a:rPr>
              <a:t>экзамен</a:t>
            </a:r>
            <a:r>
              <a:rPr lang="ru-RU" sz="3200" dirty="0">
                <a:solidFill>
                  <a:srgbClr val="336600"/>
                </a:solidFill>
              </a:rPr>
              <a:t>» в переводе с латинского - «</a:t>
            </a:r>
            <a:r>
              <a:rPr lang="ru-RU" sz="3200" dirty="0">
                <a:solidFill>
                  <a:srgbClr val="C00000"/>
                </a:solidFill>
              </a:rPr>
              <a:t>испытание</a:t>
            </a:r>
            <a:r>
              <a:rPr lang="ru-RU" sz="3200" dirty="0">
                <a:solidFill>
                  <a:srgbClr val="336600"/>
                </a:solidFill>
              </a:rPr>
              <a:t>».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336600"/>
                </a:solidFill>
              </a:rPr>
              <a:t> Экзамены – это испытание для личности в любом возрасте, особенно – в подростковом.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336600"/>
                </a:solidFill>
              </a:rPr>
              <a:t> Экзамены - стресс и для школьников, и для учителей, и для родителей.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336600"/>
                </a:solidFill>
              </a:rPr>
              <a:t> Стресс - это реакция мобилизации всех физических и психологических сил человека, активизации его опыта преодоления кризисных ситуаций.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3366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Преодолевая стрессы, человек развивается, взрослеет. </a:t>
            </a:r>
          </a:p>
        </p:txBody>
      </p:sp>
    </p:spTree>
    <p:extLst>
      <p:ext uri="{BB962C8B-B14F-4D97-AF65-F5344CB8AC3E}">
        <p14:creationId xmlns:p14="http://schemas.microsoft.com/office/powerpoint/2010/main" val="21142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38444-7131-4D83-BC72-8DF95589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97655"/>
            <a:ext cx="10515600" cy="938213"/>
          </a:xfrm>
        </p:spPr>
        <p:txBody>
          <a:bodyPr/>
          <a:lstStyle/>
          <a:p>
            <a:r>
              <a:rPr lang="ru-RU" b="1" dirty="0">
                <a:solidFill>
                  <a:srgbClr val="336600"/>
                </a:solidFill>
              </a:rPr>
              <a:t>Почему дети волнуются?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9E4163-B182-4E92-B450-3EE887DB7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323974"/>
            <a:ext cx="9677400" cy="4943475"/>
          </a:xfrm>
        </p:spPr>
        <p:txBody>
          <a:bodyPr>
            <a:normAutofit lnSpcReduction="10000"/>
          </a:bodyPr>
          <a:lstStyle/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Сомнение в полноте и прочности знаний 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Стресс незнакомой ситуации (экзамен проходит в чужой школе, с чужими педагогами) 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Страх ошибиться при заполнении бланка.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Стресс ответственности перед родителями и школой 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Сомнение в собственных способностях: в мышлении, умении анализировать, концентрации и распределении внимания 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Психофизические и личностные особенности: тревожность, неуверенность в себе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Тревожность окружающих взрослых, которая передается ребенку. Чем спокойнее будут родители и педагоги, тем спокойнее будет ребенок.</a:t>
            </a:r>
          </a:p>
        </p:txBody>
      </p:sp>
    </p:spTree>
    <p:extLst>
      <p:ext uri="{BB962C8B-B14F-4D97-AF65-F5344CB8AC3E}">
        <p14:creationId xmlns:p14="http://schemas.microsoft.com/office/powerpoint/2010/main" val="270073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D3E4695-D90A-4E65-BEC0-E97CD391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914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36600"/>
                </a:solidFill>
              </a:rPr>
              <a:t>Вспомните своего ребенка и ответьте себе на вопрос</a:t>
            </a:r>
            <a:r>
              <a:rPr lang="ru-RU" sz="3200" dirty="0">
                <a:solidFill>
                  <a:srgbClr val="336600"/>
                </a:solidFill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86A0A-823E-4EE5-A758-E368B3D14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59" y="1690688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Насколько мой ребенок способен переносить стрессы?</a:t>
            </a:r>
          </a:p>
        </p:txBody>
      </p:sp>
      <p:pic>
        <p:nvPicPr>
          <p:cNvPr id="4" name="Picture 2" descr="D:\Картинки\Анимация\AG00371_.GIF">
            <a:extLst>
              <a:ext uri="{FF2B5EF4-FFF2-40B4-BE49-F238E27FC236}">
                <a16:creationId xmlns:a16="http://schemas.microsoft.com/office/drawing/2014/main" id="{5474806C-DF03-4D16-B59C-43F90E820F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3932650"/>
            <a:ext cx="2733675" cy="22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5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C0EC4-D455-474A-A62F-E7769745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270272"/>
            <a:ext cx="9239250" cy="74354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8000"/>
                </a:solidFill>
              </a:rPr>
              <a:t>Подростки с хорошей переносимостью стрессов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AC4EC-69CE-4122-A07E-2C2755EAE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1139428"/>
            <a:ext cx="9239250" cy="5114925"/>
          </a:xfrm>
        </p:spPr>
        <p:txBody>
          <a:bodyPr>
            <a:noAutofit/>
          </a:bodyPr>
          <a:lstStyle/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 детства отважны, не боятся рисковать.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Самостоятельно учатся уже с начальных классов.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Им нравятся самые разные ситуации испытания их способностей, знаний и умений. 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Во время контрольных и экзаменов они волнуются, но это делает их более собранными, ускоряет мышление и сообразительность.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Они с удовольствием делятся с Вами своими достижениями, в том числе в учебе и на экзаменах.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Неудачи на экзаменах/конкурсах не вызывают у них переживаний своей неполноценности, пессимизма, они «не опускают рук», а, наоборот, стремятся достичь успеха.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1158EB7-FA70-46DE-A674-022BAFF67755}"/>
              </a:ext>
            </a:extLst>
          </p:cNvPr>
          <p:cNvSpPr/>
          <p:nvPr/>
        </p:nvSpPr>
        <p:spPr>
          <a:xfrm>
            <a:off x="8620124" y="888206"/>
            <a:ext cx="3314699" cy="1909762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Такие подростки требуют подхода к ним как к взрослым</a:t>
            </a:r>
            <a:endParaRPr lang="ru-RU" sz="24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4118B3E-B896-4521-B946-B6C0404833EA}"/>
              </a:ext>
            </a:extLst>
          </p:cNvPr>
          <p:cNvSpPr/>
          <p:nvPr/>
        </p:nvSpPr>
        <p:spPr>
          <a:xfrm>
            <a:off x="9458326" y="3415902"/>
            <a:ext cx="2733674" cy="1909762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У них не надо развивать саму способность преодолевать стрессы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3E38124-F418-4C41-ADA6-4AA109A9E070}"/>
              </a:ext>
            </a:extLst>
          </p:cNvPr>
          <p:cNvSpPr/>
          <p:nvPr/>
        </p:nvSpPr>
        <p:spPr>
          <a:xfrm>
            <a:off x="495300" y="6137672"/>
            <a:ext cx="9534525" cy="581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rgbClr val="C00000"/>
                </a:solidFill>
              </a:rPr>
              <a:t>ЭТО НЕ ОЗНАЧАЕТ, ЧТО ИМ НЕ НУЖНА ПОДДЕРЖКА РОДИТЕЛЕЙ!</a:t>
            </a:r>
          </a:p>
        </p:txBody>
      </p:sp>
    </p:spTree>
    <p:extLst>
      <p:ext uri="{BB962C8B-B14F-4D97-AF65-F5344CB8AC3E}">
        <p14:creationId xmlns:p14="http://schemas.microsoft.com/office/powerpoint/2010/main" val="242679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89748-0409-4E0C-A90B-409C181A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4" y="238125"/>
            <a:ext cx="8596668" cy="1104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8000"/>
                </a:solidFill>
              </a:rPr>
              <a:t>Подростки с низкой переносимостью стрессов</a:t>
            </a:r>
            <a:br>
              <a:rPr lang="ru-RU" sz="3200" b="1" dirty="0">
                <a:solidFill>
                  <a:srgbClr val="008000"/>
                </a:solidFill>
              </a:rPr>
            </a:br>
            <a:r>
              <a:rPr lang="ru-RU" sz="3200" b="1" dirty="0">
                <a:solidFill>
                  <a:srgbClr val="008000"/>
                </a:solidFill>
              </a:rPr>
              <a:t>(и неразвитой способностью к учебе)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DDAB80-5A6F-434C-A0EB-A4F182C32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73199"/>
            <a:ext cx="9439275" cy="4965701"/>
          </a:xfrm>
        </p:spPr>
        <p:txBody>
          <a:bodyPr>
            <a:noAutofit/>
          </a:bodyPr>
          <a:lstStyle/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Чтобы избежать стрессов, связанных с испытаниями, дети пытаются избежать их, сказываются больными.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Стараются оттягивать приготовление домашних уроков по любому поводу.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На контрольных и экзаменах они сильно переживают и у них ухудшается мышление («ничего не могут сообразить»), в результате они не решают даже те задачи, которые в спокойной ситуации решили бы без труда.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Пытаются скрывать от родителей свои неудачи в учебе, отчего развиваются навыки защитной лживости.</a:t>
            </a:r>
          </a:p>
          <a:p>
            <a:pPr>
              <a:spcBef>
                <a:spcPts val="700"/>
              </a:spcBef>
            </a:pPr>
            <a:r>
              <a:rPr lang="ru-RU" sz="2400" dirty="0">
                <a:solidFill>
                  <a:srgbClr val="336600"/>
                </a:solidFill>
              </a:rPr>
              <a:t>Подолгу переживают из-за низких оценок или, наоборот, они не вызывают у них стремления их улучшить.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9D5D58F-CA99-417C-8D11-0E9635B336E7}"/>
              </a:ext>
            </a:extLst>
          </p:cNvPr>
          <p:cNvSpPr/>
          <p:nvPr/>
        </p:nvSpPr>
        <p:spPr>
          <a:xfrm>
            <a:off x="9315449" y="419100"/>
            <a:ext cx="2771775" cy="2643188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Такие подростки нуждаются в непрерывной поддержке родителей и длительной подготовке к экзаменам</a:t>
            </a:r>
            <a:endParaRPr lang="ru-RU" sz="20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49146FF-C572-47B9-947C-A9FC88EA8444}"/>
              </a:ext>
            </a:extLst>
          </p:cNvPr>
          <p:cNvSpPr/>
          <p:nvPr/>
        </p:nvSpPr>
        <p:spPr>
          <a:xfrm>
            <a:off x="8969202" y="3795714"/>
            <a:ext cx="3238500" cy="2643186"/>
          </a:xfrm>
          <a:prstGeom prst="roundRect">
            <a:avLst/>
          </a:prstGeom>
          <a:solidFill>
            <a:schemeClr val="bg1">
              <a:alpha val="3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Сущность такой подготовки – повышение у детей способности переносить стрессы, быть самостоятельными и организованными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688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D2E8E-80B0-4130-90FE-597B6CA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209550"/>
            <a:ext cx="8315324" cy="968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8000"/>
                </a:solidFill>
              </a:rPr>
              <a:t>Психофизиологическая помощь родителей </a:t>
            </a:r>
            <a:br>
              <a:rPr lang="ru-RU" sz="3200" b="1" dirty="0">
                <a:solidFill>
                  <a:srgbClr val="008000"/>
                </a:solidFill>
              </a:rPr>
            </a:br>
            <a:r>
              <a:rPr lang="ru-RU" sz="3200" b="1" dirty="0">
                <a:solidFill>
                  <a:srgbClr val="008000"/>
                </a:solidFill>
              </a:rPr>
              <a:t>(для всех подростков):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C18C5-9BE0-40E3-BDD9-643BA0148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1323976"/>
            <a:ext cx="973455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Соблюдать </a:t>
            </a:r>
            <a:r>
              <a:rPr lang="ru-RU" sz="2400" b="1" dirty="0">
                <a:solidFill>
                  <a:srgbClr val="C00000"/>
                </a:solidFill>
              </a:rPr>
              <a:t>режим дня</a:t>
            </a:r>
            <a:r>
              <a:rPr lang="ru-RU" sz="2400" dirty="0">
                <a:solidFill>
                  <a:srgbClr val="336600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не заниматься по ночам – заканчивать занятия не позже 22:00;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перед сном - около часа отдыха и переключение внимания на другую деятельность;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сон не меньше 8-ми часов.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Заниматься периодами </a:t>
            </a:r>
            <a:r>
              <a:rPr lang="ru-RU" sz="2400" dirty="0">
                <a:solidFill>
                  <a:srgbClr val="336600"/>
                </a:solidFill>
              </a:rPr>
              <a:t>по 1-1,5 ч. с получасовыми перерывами с применением в них приемов переключения внимания.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Домашняя физиотерапия</a:t>
            </a:r>
            <a:r>
              <a:rPr lang="ru-RU" sz="2400" dirty="0">
                <a:solidFill>
                  <a:srgbClr val="336600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прохладный или контрастный душ с утра; вечером – успокаивающие теплые ванны (хвойные, ароматизированные);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массаж головы и шейно-воротниковой зоны (утром – интенсивный, стимулирующий, вечером – слабыми прикосновениями, успокаивающий).</a:t>
            </a:r>
          </a:p>
        </p:txBody>
      </p:sp>
    </p:spTree>
    <p:extLst>
      <p:ext uri="{BB962C8B-B14F-4D97-AF65-F5344CB8AC3E}">
        <p14:creationId xmlns:p14="http://schemas.microsoft.com/office/powerpoint/2010/main" val="69629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CB22E-F1BA-40EC-BDA3-57627C5D4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266700"/>
            <a:ext cx="8953500" cy="103822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8000"/>
                </a:solidFill>
              </a:rPr>
              <a:t>Дополнительно для подростков с низкой переносимостью стрессов: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8CA01-19BF-487A-ADE1-B46343226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4950"/>
            <a:ext cx="9410700" cy="4895850"/>
          </a:xfrm>
        </p:spPr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Удлинение сна до 9-10 часов в сутки, можно с выделением из него 2-3 часов дневного сна.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Учащение физического контакта с ребенком – </a:t>
            </a:r>
            <a:r>
              <a:rPr lang="ru-RU" sz="2400" dirty="0" err="1">
                <a:solidFill>
                  <a:srgbClr val="336600"/>
                </a:solidFill>
              </a:rPr>
              <a:t>обниманий</a:t>
            </a:r>
            <a:r>
              <a:rPr lang="ru-RU" sz="2400" dirty="0">
                <a:solidFill>
                  <a:srgbClr val="336600"/>
                </a:solidFill>
              </a:rPr>
              <a:t> и ласки.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Приготовление ребенку его любимых блюд.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ru-RU" sz="2400" dirty="0">
                <a:solidFill>
                  <a:srgbClr val="336600"/>
                </a:solidFill>
              </a:rPr>
              <a:t>- Получение у врача (невропатолога) лечения, укрепляющего и успокаивающего нервную систему ребенка (современное успокаивающее лечение не только не тормозит нервную систему, а, наоборот, способно стимулировать интеллект и работоспособность). Начинать лечение следует за 1-3 месяца до экзаменов.</a:t>
            </a:r>
          </a:p>
        </p:txBody>
      </p:sp>
    </p:spTree>
    <p:extLst>
      <p:ext uri="{BB962C8B-B14F-4D97-AF65-F5344CB8AC3E}">
        <p14:creationId xmlns:p14="http://schemas.microsoft.com/office/powerpoint/2010/main" val="11493993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</TotalTime>
  <Words>1244</Words>
  <Application>Microsoft Office PowerPoint</Application>
  <PresentationFormat>Широкоэкранный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Аспект</vt:lpstr>
      <vt:lpstr>Государственная итоговая аттестация</vt:lpstr>
      <vt:lpstr>Презентация PowerPoint</vt:lpstr>
      <vt:lpstr>ГИА - напряжение, и ожидание, и волнение, надежды и … </vt:lpstr>
      <vt:lpstr>Почему дети волнуются?</vt:lpstr>
      <vt:lpstr>Вспомните своего ребенка и ответьте себе на вопрос:</vt:lpstr>
      <vt:lpstr>Подростки с хорошей переносимостью стрессов</vt:lpstr>
      <vt:lpstr>Подростки с низкой переносимостью стрессов (и неразвитой способностью к учебе)</vt:lpstr>
      <vt:lpstr>Психофизиологическая помощь родителей  (для всех подростков):</vt:lpstr>
      <vt:lpstr>Дополнительно для подростков с низкой переносимостью стрессов:</vt:lpstr>
      <vt:lpstr>Элементы семейной психотерапии</vt:lpstr>
      <vt:lpstr>Помощь родителей</vt:lpstr>
      <vt:lpstr>Презентация PowerPoint</vt:lpstr>
      <vt:lpstr>Приемы, мобилизующие интеллектуальные возможности школьников при подготовке и сдаче экзаменов</vt:lpstr>
      <vt:lpstr>Дыхательная  гимнастика при стрессе</vt:lpstr>
      <vt:lpstr>Влияние пищи на эмоции и мозг</vt:lpstr>
      <vt:lpstr>Завтра экзамен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государственная аттестация</dc:title>
  <dc:creator>пк</dc:creator>
  <cp:lastModifiedBy>пк</cp:lastModifiedBy>
  <cp:revision>79</cp:revision>
  <dcterms:created xsi:type="dcterms:W3CDTF">2024-03-06T06:51:20Z</dcterms:created>
  <dcterms:modified xsi:type="dcterms:W3CDTF">2024-03-06T14:54:02Z</dcterms:modified>
</cp:coreProperties>
</file>