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301" r:id="rId3"/>
    <p:sldId id="379" r:id="rId4"/>
    <p:sldId id="380" r:id="rId5"/>
    <p:sldId id="381" r:id="rId6"/>
    <p:sldId id="385" r:id="rId7"/>
    <p:sldId id="386" r:id="rId8"/>
    <p:sldId id="387" r:id="rId9"/>
    <p:sldId id="383" r:id="rId10"/>
    <p:sldId id="384" r:id="rId11"/>
    <p:sldId id="375" r:id="rId12"/>
    <p:sldId id="363" r:id="rId13"/>
    <p:sldId id="395" r:id="rId14"/>
    <p:sldId id="364" r:id="rId15"/>
    <p:sldId id="396" r:id="rId16"/>
    <p:sldId id="388" r:id="rId17"/>
    <p:sldId id="389" r:id="rId18"/>
    <p:sldId id="390" r:id="rId19"/>
    <p:sldId id="391" r:id="rId20"/>
    <p:sldId id="398" r:id="rId21"/>
    <p:sldId id="392" r:id="rId22"/>
    <p:sldId id="349" r:id="rId23"/>
    <p:sldId id="352" r:id="rId24"/>
    <p:sldId id="369" r:id="rId25"/>
    <p:sldId id="393" r:id="rId26"/>
    <p:sldId id="394" r:id="rId27"/>
    <p:sldId id="371" r:id="rId28"/>
    <p:sldId id="378" r:id="rId29"/>
    <p:sldId id="297" r:id="rId30"/>
    <p:sldId id="353" r:id="rId31"/>
    <p:sldId id="373" r:id="rId32"/>
    <p:sldId id="372" r:id="rId33"/>
    <p:sldId id="339" r:id="rId34"/>
    <p:sldId id="344" r:id="rId35"/>
    <p:sldId id="338" r:id="rId36"/>
    <p:sldId id="370" r:id="rId37"/>
    <p:sldId id="332" r:id="rId38"/>
    <p:sldId id="331" r:id="rId39"/>
    <p:sldId id="284" r:id="rId40"/>
    <p:sldId id="350" r:id="rId41"/>
    <p:sldId id="368" r:id="rId42"/>
    <p:sldId id="397" r:id="rId43"/>
    <p:sldId id="382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D3D"/>
    <a:srgbClr val="A6C29A"/>
    <a:srgbClr val="82B090"/>
    <a:srgbClr val="9461E9"/>
    <a:srgbClr val="010101"/>
    <a:srgbClr val="EFFDDE"/>
    <a:srgbClr val="0E1621"/>
    <a:srgbClr val="FFFFFF"/>
    <a:srgbClr val="3F94D9"/>
    <a:srgbClr val="E945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3" autoAdjust="0"/>
    <p:restoredTop sz="92721" autoAdjust="0"/>
  </p:normalViewPr>
  <p:slideViewPr>
    <p:cSldViewPr snapToGrid="0">
      <p:cViewPr varScale="1">
        <p:scale>
          <a:sx n="107" d="100"/>
          <a:sy n="107" d="100"/>
        </p:scale>
        <p:origin x="6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sadriev2\Desktop\&#1051;&#1080;&#1089;&#1090;%20Microsoft%20Excel%20(3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sadriev2\Desktop\&#1051;&#1080;&#1089;&#1090;%20Microsoft%20Excel%20(3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4;&#1041;&#1059;&#1063;&#1045;&#1053;&#1048;&#1045;\&#1055;&#1056;&#1045;&#1047;&#1045;&#1053;&#1058;&#1040;&#1062;&#1048;&#1071;\&#1055;&#1056;&#1054;&#1060;&#1048;&#1051;&#1040;&#1050;&#1058;&#1048;&#1050;&#1040;%20&#1055;&#1056;&#1045;&#1047;&#1045;&#1053;&#1058;&#1040;&#1062;&#1048;&#1071;\&#1089;&#1090;&#1072;&#1089;&#1090;&#1080;&#1089;&#1090;&#1082;&#1072;%202018-202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4;&#1041;&#1059;&#1063;&#1045;&#1053;&#1048;&#1045;\&#1055;&#1056;&#1045;&#1047;&#1045;&#1053;&#1058;&#1040;&#1062;&#1048;&#1071;\&#1055;&#1056;&#1054;&#1060;&#1048;&#1051;&#1040;&#1050;&#1058;&#1048;&#1050;&#1040;%20&#1055;&#1056;&#1045;&#1047;&#1045;&#1053;&#1058;&#1040;&#1062;&#1048;&#1071;\&#1089;&#1090;&#1072;&#1089;&#1090;&#1080;&#1089;&#1090;&#1082;&#1072;%202018-202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rgbClr val="FF0000"/>
                </a:solidFill>
              </a:rPr>
              <a:t>ЗАРЕГИСТРИРОВАНО </a:t>
            </a:r>
            <a:endParaRPr lang="ru-RU" sz="1600" dirty="0" smtClean="0">
              <a:solidFill>
                <a:srgbClr val="FF0000"/>
              </a:solidFill>
            </a:endParaRPr>
          </a:p>
          <a:p>
            <a:pPr algn="l">
              <a:defRPr/>
            </a:pPr>
            <a:r>
              <a:rPr lang="ru-RU" sz="1600" dirty="0" smtClean="0">
                <a:solidFill>
                  <a:srgbClr val="FF0000"/>
                </a:solidFill>
              </a:rPr>
              <a:t>ПРЕСТУПЛЕНИЙ</a:t>
            </a:r>
            <a:endParaRPr lang="ru-RU" sz="1600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3.8035564703348256E-2"/>
          <c:y val="1.77546467840080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64068040"/>
        <c:axId val="164117104"/>
      </c:barChart>
      <c:catAx>
        <c:axId val="164068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4117104"/>
        <c:crosses val="autoZero"/>
        <c:auto val="1"/>
        <c:lblAlgn val="ctr"/>
        <c:lblOffset val="100"/>
        <c:noMultiLvlLbl val="0"/>
      </c:catAx>
      <c:valAx>
        <c:axId val="1641171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4068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0" baseline="0" dirty="0">
                <a:solidFill>
                  <a:srgbClr val="00B050"/>
                </a:solidFill>
                <a:effectLst/>
              </a:rPr>
              <a:t>ПРИЧИНЕННЫЙ </a:t>
            </a:r>
            <a:r>
              <a:rPr lang="ru-RU" sz="1800" b="1" i="0" baseline="0" dirty="0" smtClean="0">
                <a:solidFill>
                  <a:srgbClr val="00B050"/>
                </a:solidFill>
                <a:effectLst/>
              </a:rPr>
              <a:t>УЩЕРБ</a:t>
            </a:r>
          </a:p>
          <a:p>
            <a:pPr algn="r">
              <a:defRPr/>
            </a:pPr>
            <a:r>
              <a:rPr lang="ru-RU" sz="1100" b="1" i="0" baseline="0" dirty="0" smtClean="0">
                <a:solidFill>
                  <a:srgbClr val="00B050"/>
                </a:solidFill>
                <a:effectLst/>
              </a:rPr>
              <a:t>(тыс. </a:t>
            </a:r>
            <a:r>
              <a:rPr lang="ru-RU" sz="1100" b="1" i="0" baseline="0" dirty="0" err="1" smtClean="0">
                <a:solidFill>
                  <a:srgbClr val="00B050"/>
                </a:solidFill>
                <a:effectLst/>
              </a:rPr>
              <a:t>руб</a:t>
            </a:r>
            <a:r>
              <a:rPr lang="ru-RU" sz="1100" b="1" i="0" baseline="0" dirty="0" smtClean="0">
                <a:solidFill>
                  <a:srgbClr val="00B050"/>
                </a:solidFill>
                <a:effectLst/>
              </a:rPr>
              <a:t>)</a:t>
            </a:r>
            <a:endParaRPr lang="ru-RU" sz="1800" b="1" i="0" baseline="0" dirty="0">
              <a:solidFill>
                <a:srgbClr val="00B050"/>
              </a:solidFill>
              <a:effectLst/>
            </a:endParaRPr>
          </a:p>
        </c:rich>
      </c:tx>
      <c:layout>
        <c:manualLayout>
          <c:xMode val="edge"/>
          <c:yMode val="edge"/>
          <c:x val="0.59441151981606177"/>
          <c:y val="5.42884376295068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1470746108427268E-3"/>
          <c:y val="0.14377206796518857"/>
          <c:w val="0.95276435856146002"/>
          <c:h val="0.77132172952065203"/>
        </c:manualLayout>
      </c:layout>
      <c:barChart>
        <c:barDir val="col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64138528"/>
        <c:axId val="163827584"/>
      </c:barChart>
      <c:catAx>
        <c:axId val="16413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3827584"/>
        <c:crosses val="autoZero"/>
        <c:auto val="1"/>
        <c:lblAlgn val="ctr"/>
        <c:lblOffset val="100"/>
        <c:noMultiLvlLbl val="0"/>
      </c:catAx>
      <c:valAx>
        <c:axId val="16382758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4138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0" baseline="0">
                <a:solidFill>
                  <a:schemeClr val="accent6"/>
                </a:solidFill>
                <a:effectLst/>
              </a:rPr>
              <a:t>ПРИЧИНЕННЫЙ УЩЕРБ</a:t>
            </a:r>
          </a:p>
        </c:rich>
      </c:tx>
      <c:layout>
        <c:manualLayout>
          <c:xMode val="edge"/>
          <c:yMode val="edge"/>
          <c:x val="0.60161822946074262"/>
          <c:y val="1.789574590742679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accent6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Лист1!$X$1:$AE$1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strCache>
            </c:strRef>
          </c:tx>
          <c:spPr>
            <a:solidFill>
              <a:schemeClr val="accent6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2.1040926092338948E-3"/>
                  <c:y val="6.03123305300984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C2B7-46F6-9DB4-3DBA1A221359}"/>
                </c:ext>
              </c:extLst>
            </c:dLbl>
            <c:dLbl>
              <c:idx val="1"/>
              <c:layout>
                <c:manualLayout>
                  <c:x val="1.9287292776191945E-17"/>
                  <c:y val="4.84378924430092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C2B7-46F6-9DB4-3DBA1A221359}"/>
                </c:ext>
              </c:extLst>
            </c:dLbl>
            <c:dLbl>
              <c:idx val="2"/>
              <c:layout>
                <c:manualLayout>
                  <c:x val="-3.8574585552383891E-17"/>
                  <c:y val="5.777312517179613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2B7-46F6-9DB4-3DBA1A221359}"/>
                </c:ext>
              </c:extLst>
            </c:dLbl>
            <c:dLbl>
              <c:idx val="3"/>
              <c:layout>
                <c:manualLayout>
                  <c:x val="-7.7149171104767781E-17"/>
                  <c:y val="2.275910991616275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C2B7-46F6-9DB4-3DBA1A221359}"/>
                </c:ext>
              </c:extLst>
            </c:dLbl>
            <c:dLbl>
              <c:idx val="4"/>
              <c:layout>
                <c:manualLayout>
                  <c:x val="-6.3122778277016553E-3"/>
                  <c:y val="9.27871404274295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2B7-46F6-9DB4-3DBA1A221359}"/>
                </c:ext>
              </c:extLst>
            </c:dLbl>
            <c:dLbl>
              <c:idx val="5"/>
              <c:layout>
                <c:manualLayout>
                  <c:x val="0"/>
                  <c:y val="2.3284320144996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2B7-46F6-9DB4-3DBA1A221359}"/>
                </c:ext>
              </c:extLst>
            </c:dLbl>
            <c:dLbl>
              <c:idx val="6"/>
              <c:layout>
                <c:manualLayout>
                  <c:x val="-6.3122778277016553E-3"/>
                  <c:y val="1.628151709386981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2B7-46F6-9DB4-3DBA1A221359}"/>
                </c:ext>
              </c:extLst>
            </c:dLbl>
            <c:dLbl>
              <c:idx val="7"/>
              <c:layout>
                <c:manualLayout>
                  <c:x val="-1.5429834220953556E-16"/>
                  <c:y val="9.278714042743014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2B7-46F6-9DB4-3DBA1A2213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Лист1!$X$1:$AE$1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Лист1!$X$2:$AE$2</c:f>
              <c:numCache>
                <c:formatCode>General</c:formatCode>
                <c:ptCount val="8"/>
                <c:pt idx="0">
                  <c:v>69867</c:v>
                </c:pt>
                <c:pt idx="1">
                  <c:v>113269</c:v>
                </c:pt>
                <c:pt idx="2">
                  <c:v>286151</c:v>
                </c:pt>
                <c:pt idx="3">
                  <c:v>469817</c:v>
                </c:pt>
                <c:pt idx="4">
                  <c:v>496483</c:v>
                </c:pt>
                <c:pt idx="5">
                  <c:v>1117739</c:v>
                </c:pt>
                <c:pt idx="6">
                  <c:v>1154586</c:v>
                </c:pt>
                <c:pt idx="7">
                  <c:v>1066250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66-4CC6-B37C-03AD345F9B5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19526696"/>
        <c:axId val="219527088"/>
      </c:barChart>
      <c:catAx>
        <c:axId val="219526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9527088"/>
        <c:crosses val="autoZero"/>
        <c:auto val="1"/>
        <c:lblAlgn val="ctr"/>
        <c:lblOffset val="100"/>
        <c:noMultiLvlLbl val="0"/>
      </c:catAx>
      <c:valAx>
        <c:axId val="21952708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9526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00" b="1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ru-RU" sz="1600" b="1" i="0" baseline="0">
                <a:solidFill>
                  <a:srgbClr val="FF0000"/>
                </a:solidFill>
                <a:effectLst/>
              </a:rPr>
              <a:t>ЗАРЕГИСТРИРОВАНО </a:t>
            </a:r>
            <a:endParaRPr lang="ru-RU" sz="1400">
              <a:solidFill>
                <a:srgbClr val="FF0000"/>
              </a:solidFill>
              <a:effectLst/>
            </a:endParaRPr>
          </a:p>
          <a:p>
            <a:pPr algn="l">
              <a:defRPr>
                <a:solidFill>
                  <a:srgbClr val="FF0000"/>
                </a:solidFill>
              </a:defRPr>
            </a:pPr>
            <a:r>
              <a:rPr lang="ru-RU" sz="1600" b="1" i="0" baseline="0">
                <a:solidFill>
                  <a:srgbClr val="FF0000"/>
                </a:solidFill>
                <a:effectLst/>
              </a:rPr>
              <a:t>ПРЕСТУПЛЕНИЙ</a:t>
            </a:r>
            <a:endParaRPr lang="en-US" sz="1400" b="1" i="0" baseline="0">
              <a:solidFill>
                <a:srgbClr val="FF0000"/>
              </a:solidFill>
              <a:effectLst/>
            </a:endParaRPr>
          </a:p>
          <a:p>
            <a:pPr algn="l">
              <a:defRPr>
                <a:solidFill>
                  <a:srgbClr val="FF0000"/>
                </a:solidFill>
              </a:defRPr>
            </a:pPr>
            <a:r>
              <a:rPr lang="ru-RU" sz="1600" b="1" i="0" baseline="0">
                <a:solidFill>
                  <a:srgbClr val="FF0000"/>
                </a:solidFill>
                <a:effectLst/>
              </a:rPr>
              <a:t>(п. «г» 158, 159,163 УК РФ)</a:t>
            </a:r>
            <a:endParaRPr lang="ru-RU" sz="1400">
              <a:solidFill>
                <a:srgbClr val="FF0000"/>
              </a:solidFill>
              <a:effectLst/>
            </a:endParaRPr>
          </a:p>
        </c:rich>
      </c:tx>
      <c:layout>
        <c:manualLayout>
          <c:xMode val="edge"/>
          <c:yMode val="edge"/>
          <c:x val="1.0947177524078488E-4"/>
          <c:y val="1.38888888888888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800" b="1" i="0" u="none" strike="noStrike" kern="120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2.0453484347689216E-3"/>
                  <c:y val="1.84823748822026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CB7-467A-904E-6C40B493A2D6}"/>
                </c:ext>
              </c:extLst>
            </c:dLbl>
            <c:dLbl>
              <c:idx val="1"/>
              <c:layout>
                <c:manualLayout>
                  <c:x val="-1.8748810730853696E-17"/>
                  <c:y val="5.335478032032024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3CB7-467A-904E-6C40B493A2D6}"/>
                </c:ext>
              </c:extLst>
            </c:dLbl>
            <c:dLbl>
              <c:idx val="2"/>
              <c:layout>
                <c:manualLayout>
                  <c:x val="-3.7497621461707392E-17"/>
                  <c:y val="-1.639003055591556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CB7-467A-904E-6C40B493A2D6}"/>
                </c:ext>
              </c:extLst>
            </c:dLbl>
            <c:dLbl>
              <c:idx val="3"/>
              <c:layout>
                <c:manualLayout>
                  <c:x val="0"/>
                  <c:y val="8.822718575843848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CB7-467A-904E-6C40B493A2D6}"/>
                </c:ext>
              </c:extLst>
            </c:dLbl>
            <c:dLbl>
              <c:idx val="4"/>
              <c:layout>
                <c:manualLayout>
                  <c:x val="0"/>
                  <c:y val="1.848237488220202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CB7-467A-904E-6C40B493A2D6}"/>
                </c:ext>
              </c:extLst>
            </c:dLbl>
            <c:dLbl>
              <c:idx val="5"/>
              <c:layout>
                <c:manualLayout>
                  <c:x val="-7.4995242923414784E-17"/>
                  <c:y val="8.82271857584394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CB7-467A-904E-6C40B493A2D6}"/>
                </c:ext>
              </c:extLst>
            </c:dLbl>
            <c:dLbl>
              <c:idx val="6"/>
              <c:layout>
                <c:manualLayout>
                  <c:x val="6.1360453043066291E-3"/>
                  <c:y val="1.84823748822026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CB7-467A-904E-6C40B493A2D6}"/>
                </c:ext>
              </c:extLst>
            </c:dLbl>
            <c:dLbl>
              <c:idx val="7"/>
              <c:layout>
                <c:manualLayout>
                  <c:x val="2.0453484347687763E-3"/>
                  <c:y val="1.8482374882203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CB7-467A-904E-6C40B493A2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Лист1!$B$1:$I$1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Лист1!$B$2:$I$2</c:f>
              <c:numCache>
                <c:formatCode>General</c:formatCode>
                <c:ptCount val="8"/>
                <c:pt idx="0">
                  <c:v>1580</c:v>
                </c:pt>
                <c:pt idx="1">
                  <c:v>2524</c:v>
                </c:pt>
                <c:pt idx="2">
                  <c:v>3877</c:v>
                </c:pt>
                <c:pt idx="3">
                  <c:v>3960</c:v>
                </c:pt>
                <c:pt idx="4">
                  <c:v>3526</c:v>
                </c:pt>
                <c:pt idx="5">
                  <c:v>4407</c:v>
                </c:pt>
                <c:pt idx="6">
                  <c:v>4128</c:v>
                </c:pt>
                <c:pt idx="7">
                  <c:v>3668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93-48E9-92DF-95AEC0BD477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19525520"/>
        <c:axId val="219525912"/>
      </c:barChart>
      <c:catAx>
        <c:axId val="219525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9525912"/>
        <c:crosses val="autoZero"/>
        <c:auto val="1"/>
        <c:lblAlgn val="ctr"/>
        <c:lblOffset val="100"/>
        <c:noMultiLvlLbl val="0"/>
      </c:catAx>
      <c:valAx>
        <c:axId val="21952591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9525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7065A-10BC-4419-A019-014B34DF590C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0AF5C-9FD7-4437-9572-FE0C800BD7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747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0AF5C-9FD7-4437-9572-FE0C800BD75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304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0AF5C-9FD7-4437-9572-FE0C800BD75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561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0AF5C-9FD7-4437-9572-FE0C800BD75B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760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0AF5C-9FD7-4437-9572-FE0C800BD75B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216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0AF5C-9FD7-4437-9572-FE0C800BD75B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33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AC30-8899-42D2-B6A8-8B1D2BA81B09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9839-A9F3-42E8-BAA0-9E4864B18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615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AC30-8899-42D2-B6A8-8B1D2BA81B09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9839-A9F3-42E8-BAA0-9E4864B18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38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AC30-8899-42D2-B6A8-8B1D2BA81B09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9839-A9F3-42E8-BAA0-9E4864B18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94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AC30-8899-42D2-B6A8-8B1D2BA81B09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9839-A9F3-42E8-BAA0-9E4864B18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588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AC30-8899-42D2-B6A8-8B1D2BA81B09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9839-A9F3-42E8-BAA0-9E4864B18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510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AC30-8899-42D2-B6A8-8B1D2BA81B09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9839-A9F3-42E8-BAA0-9E4864B18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286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AC30-8899-42D2-B6A8-8B1D2BA81B09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9839-A9F3-42E8-BAA0-9E4864B18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301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AC30-8899-42D2-B6A8-8B1D2BA81B09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9839-A9F3-42E8-BAA0-9E4864B18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627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AC30-8899-42D2-B6A8-8B1D2BA81B09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9839-A9F3-42E8-BAA0-9E4864B18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368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AC30-8899-42D2-B6A8-8B1D2BA81B09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9839-A9F3-42E8-BAA0-9E4864B18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346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AC30-8899-42D2-B6A8-8B1D2BA81B09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9839-A9F3-42E8-BAA0-9E4864B18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59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2AC30-8899-42D2-B6A8-8B1D2BA81B09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C9839-A9F3-42E8-BAA0-9E4864B18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67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g"/><Relationship Id="rId9" Type="http://schemas.openxmlformats.org/officeDocument/2006/relationships/image" Target="../media/image5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1"/>
          <a:stretch/>
        </p:blipFill>
        <p:spPr>
          <a:xfrm>
            <a:off x="1165479" y="-1"/>
            <a:ext cx="10070592" cy="64704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7285" y="79130"/>
            <a:ext cx="9144000" cy="819517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МОШЕННИКИ В СЕТИ</a:t>
            </a:r>
            <a:endParaRPr lang="ru-RU" b="1" u="sng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9190685"/>
              </p:ext>
            </p:extLst>
          </p:nvPr>
        </p:nvGraphicFramePr>
        <p:xfrm>
          <a:off x="0" y="3228975"/>
          <a:ext cx="6267450" cy="3708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5759327"/>
              </p:ext>
            </p:extLst>
          </p:nvPr>
        </p:nvGraphicFramePr>
        <p:xfrm>
          <a:off x="6276975" y="3230880"/>
          <a:ext cx="5915025" cy="370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6000090"/>
              </p:ext>
            </p:extLst>
          </p:nvPr>
        </p:nvGraphicFramePr>
        <p:xfrm>
          <a:off x="6165669" y="3228975"/>
          <a:ext cx="6035856" cy="3627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0829613"/>
              </p:ext>
            </p:extLst>
          </p:nvPr>
        </p:nvGraphicFramePr>
        <p:xfrm>
          <a:off x="-43542" y="3228975"/>
          <a:ext cx="6209211" cy="3641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77452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2" y="0"/>
            <a:ext cx="678294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r="14292"/>
          <a:stretch/>
        </p:blipFill>
        <p:spPr>
          <a:xfrm>
            <a:off x="6961249" y="728421"/>
            <a:ext cx="4850969" cy="50292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951348" y="160096"/>
            <a:ext cx="6456337" cy="924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Arial Black" panose="020B0A04020102020204" pitchFamily="34" charset="0"/>
              </a:rPr>
              <a:t>«</a:t>
            </a:r>
            <a:r>
              <a:rPr lang="ru-RU" dirty="0" smtClean="0">
                <a:solidFill>
                  <a:srgbClr val="3F94D9"/>
                </a:solidFill>
                <a:latin typeface="Arial Black" panose="020B0A04020102020204" pitchFamily="34" charset="0"/>
              </a:rPr>
              <a:t>САМОЗАПРЕТ</a:t>
            </a:r>
            <a:r>
              <a:rPr lang="ru-RU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dirty="0" smtClean="0">
                <a:solidFill>
                  <a:srgbClr val="3F94D9"/>
                </a:solidFill>
                <a:latin typeface="Arial Black" panose="020B0A04020102020204" pitchFamily="34" charset="0"/>
              </a:rPr>
              <a:t>НА </a:t>
            </a:r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СИМ-КАРТЫ</a:t>
            </a:r>
            <a:r>
              <a:rPr lang="ru-RU" dirty="0" smtClean="0">
                <a:latin typeface="Arial Black" panose="020B0A04020102020204" pitchFamily="34" charset="0"/>
              </a:rPr>
              <a:t>»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732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6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66089" cy="3228975"/>
          </a:xfrm>
          <a:prstGeom prst="rect">
            <a:avLst/>
          </a:prstGeom>
          <a:solidFill>
            <a:srgbClr val="9461E9"/>
          </a:solidFill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/>
          <a:stretch/>
        </p:blipFill>
        <p:spPr>
          <a:xfrm>
            <a:off x="3333750" y="0"/>
            <a:ext cx="5367337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087" y="0"/>
            <a:ext cx="3857625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701087" y="0"/>
            <a:ext cx="3748088" cy="295275"/>
          </a:xfrm>
          <a:prstGeom prst="rect">
            <a:avLst/>
          </a:prstGeom>
          <a:solidFill>
            <a:srgbClr val="181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469048" y="0"/>
            <a:ext cx="10515600" cy="568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rgbClr val="9853E1"/>
                </a:solidFill>
                <a:latin typeface="Arial Black" panose="020B0A04020102020204" pitchFamily="34" charset="0"/>
              </a:rPr>
              <a:t>«БЕЗОПАСНОСТЬ </a:t>
            </a:r>
            <a:r>
              <a:rPr lang="en-US" sz="4000" dirty="0">
                <a:solidFill>
                  <a:srgbClr val="9853E1"/>
                </a:solidFill>
                <a:latin typeface="Arial Black" panose="020B0A04020102020204" pitchFamily="34" charset="0"/>
              </a:rPr>
              <a:t>MAX</a:t>
            </a:r>
            <a:r>
              <a:rPr lang="ru-RU" sz="4000" dirty="0">
                <a:solidFill>
                  <a:srgbClr val="9853E1"/>
                </a:solidFill>
                <a:latin typeface="Arial Black" panose="020B0A0402010202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923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838200" y="117475"/>
            <a:ext cx="10515600" cy="568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Arial Black" panose="020B0A04020102020204" pitchFamily="34" charset="0"/>
              </a:rPr>
              <a:t>«</a:t>
            </a:r>
            <a:r>
              <a:rPr lang="ru-RU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БЕЗОПАСНОСТЬ ТЕЛЕГРАММ</a:t>
            </a:r>
            <a:r>
              <a:rPr lang="ru-RU" dirty="0" smtClean="0">
                <a:latin typeface="Arial Black" panose="020B0A04020102020204" pitchFamily="34" charset="0"/>
              </a:rPr>
              <a:t>»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" b="18333"/>
          <a:stretch/>
        </p:blipFill>
        <p:spPr>
          <a:xfrm>
            <a:off x="3010912" y="677007"/>
            <a:ext cx="3085088" cy="52490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5" b="9103"/>
          <a:stretch/>
        </p:blipFill>
        <p:spPr>
          <a:xfrm>
            <a:off x="0" y="677007"/>
            <a:ext cx="3085088" cy="49324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2" b="60513"/>
          <a:stretch/>
        </p:blipFill>
        <p:spPr>
          <a:xfrm>
            <a:off x="9106912" y="677007"/>
            <a:ext cx="3085088" cy="23299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7" b="35303"/>
          <a:stretch/>
        </p:blipFill>
        <p:spPr>
          <a:xfrm>
            <a:off x="6096000" y="677007"/>
            <a:ext cx="3085088" cy="41148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096000" y="2159244"/>
            <a:ext cx="3010912" cy="316524"/>
          </a:xfrm>
          <a:prstGeom prst="rect">
            <a:avLst/>
          </a:prstGeom>
          <a:noFill/>
          <a:ln w="57150">
            <a:solidFill>
              <a:srgbClr val="E94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085088" y="1721216"/>
            <a:ext cx="2944237" cy="316524"/>
          </a:xfrm>
          <a:prstGeom prst="rect">
            <a:avLst/>
          </a:prstGeom>
          <a:noFill/>
          <a:ln w="57150">
            <a:solidFill>
              <a:srgbClr val="E94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106912" y="1721216"/>
            <a:ext cx="3085088" cy="316524"/>
          </a:xfrm>
          <a:prstGeom prst="rect">
            <a:avLst/>
          </a:prstGeom>
          <a:noFill/>
          <a:ln w="57150">
            <a:solidFill>
              <a:srgbClr val="E94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085088" y="4042629"/>
            <a:ext cx="3010912" cy="316524"/>
          </a:xfrm>
          <a:prstGeom prst="rect">
            <a:avLst/>
          </a:prstGeom>
          <a:noFill/>
          <a:ln w="57150">
            <a:solidFill>
              <a:srgbClr val="E94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085088" y="3293452"/>
            <a:ext cx="3010912" cy="316524"/>
          </a:xfrm>
          <a:prstGeom prst="rect">
            <a:avLst/>
          </a:prstGeom>
          <a:noFill/>
          <a:ln w="57150">
            <a:solidFill>
              <a:srgbClr val="E94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4002" y="1371598"/>
            <a:ext cx="2540977" cy="316524"/>
          </a:xfrm>
          <a:prstGeom prst="rect">
            <a:avLst/>
          </a:prstGeom>
          <a:noFill/>
          <a:ln w="57150">
            <a:solidFill>
              <a:srgbClr val="E94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960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D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24hitech.ru/wp-content/uploads/2023/02/d926b7d7ac46a76d577b36a18eada3e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5" b="40393"/>
          <a:stretch/>
        </p:blipFill>
        <p:spPr bwMode="auto">
          <a:xfrm>
            <a:off x="0" y="1466850"/>
            <a:ext cx="12203673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44036" y="460375"/>
            <a:ext cx="10515600" cy="568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Arial Black" panose="020B0A04020102020204" pitchFamily="34" charset="0"/>
              </a:rPr>
              <a:t>«</a:t>
            </a:r>
            <a:r>
              <a:rPr lang="ru-RU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БЕЗОПАСНОСТЬ ТЕЛЕГРАММ</a:t>
            </a:r>
            <a:r>
              <a:rPr lang="ru-RU" dirty="0" smtClean="0">
                <a:latin typeface="Arial Black" panose="020B0A04020102020204" pitchFamily="34" charset="0"/>
              </a:rPr>
              <a:t>»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217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38200" y="117475"/>
            <a:ext cx="10515600" cy="568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Arial Black" panose="020B0A04020102020204" pitchFamily="34" charset="0"/>
              </a:rPr>
              <a:t>«</a:t>
            </a:r>
            <a:r>
              <a:rPr lang="ru-RU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БЕЗОПАСНОСТЬ </a:t>
            </a:r>
            <a:r>
              <a:rPr lang="en-US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WhatsApp</a:t>
            </a:r>
            <a:r>
              <a:rPr lang="ru-RU" dirty="0" smtClean="0">
                <a:latin typeface="Arial Black" panose="020B0A04020102020204" pitchFamily="34" charset="0"/>
              </a:rPr>
              <a:t>»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8" b="2500"/>
          <a:stretch/>
        </p:blipFill>
        <p:spPr>
          <a:xfrm>
            <a:off x="2341908" y="533400"/>
            <a:ext cx="3085088" cy="6324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" b="32268"/>
          <a:stretch/>
        </p:blipFill>
        <p:spPr>
          <a:xfrm>
            <a:off x="4866033" y="533400"/>
            <a:ext cx="3085088" cy="42672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1" b="53103"/>
          <a:stretch/>
        </p:blipFill>
        <p:spPr>
          <a:xfrm>
            <a:off x="7768904" y="533400"/>
            <a:ext cx="3085088" cy="28575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4861" r="13859" b="25972"/>
          <a:stretch/>
        </p:blipFill>
        <p:spPr>
          <a:xfrm>
            <a:off x="0" y="685800"/>
            <a:ext cx="2524125" cy="474345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934269" y="1569425"/>
            <a:ext cx="2540977" cy="316524"/>
          </a:xfrm>
          <a:prstGeom prst="rect">
            <a:avLst/>
          </a:prstGeom>
          <a:noFill/>
          <a:ln w="57150">
            <a:solidFill>
              <a:srgbClr val="E94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866033" y="916232"/>
            <a:ext cx="2902871" cy="370986"/>
          </a:xfrm>
          <a:prstGeom prst="rect">
            <a:avLst/>
          </a:prstGeom>
          <a:noFill/>
          <a:ln w="57150">
            <a:solidFill>
              <a:srgbClr val="E94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950802" y="3798276"/>
            <a:ext cx="2983467" cy="926124"/>
          </a:xfrm>
          <a:prstGeom prst="rect">
            <a:avLst/>
          </a:prstGeom>
          <a:noFill/>
          <a:ln w="57150">
            <a:solidFill>
              <a:srgbClr val="E94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408528" y="6255238"/>
            <a:ext cx="2687347" cy="507512"/>
          </a:xfrm>
          <a:prstGeom prst="rect">
            <a:avLst/>
          </a:prstGeom>
          <a:noFill/>
          <a:ln w="57150">
            <a:solidFill>
              <a:srgbClr val="E94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424591" y="5429250"/>
            <a:ext cx="2737959" cy="568325"/>
          </a:xfrm>
          <a:prstGeom prst="rect">
            <a:avLst/>
          </a:prstGeom>
          <a:noFill/>
          <a:ln w="57150">
            <a:solidFill>
              <a:srgbClr val="E94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8426" y="1924049"/>
            <a:ext cx="2416954" cy="561975"/>
          </a:xfrm>
          <a:prstGeom prst="rect">
            <a:avLst/>
          </a:prstGeom>
          <a:noFill/>
          <a:ln w="57150">
            <a:solidFill>
              <a:srgbClr val="E94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5162550" y="4800601"/>
            <a:ext cx="409575" cy="628649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5162550" y="3371851"/>
            <a:ext cx="4895850" cy="3355974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754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ppwhat.ru/wp-content/uploads/2020/12/Kak-vklyuchit-dvuhshagovuyu-proverku-v-Vatsa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4" y="287337"/>
            <a:ext cx="11711012" cy="680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38200" y="117475"/>
            <a:ext cx="10515600" cy="568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Arial Black" panose="020B0A04020102020204" pitchFamily="34" charset="0"/>
              </a:rPr>
              <a:t>«</a:t>
            </a:r>
            <a:r>
              <a:rPr lang="ru-RU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БЕЗОПАСНОСТЬ </a:t>
            </a:r>
            <a:r>
              <a:rPr lang="en-US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WhatsApp</a:t>
            </a:r>
            <a:r>
              <a:rPr lang="ru-RU" dirty="0" smtClean="0">
                <a:latin typeface="Arial Black" panose="020B0A04020102020204" pitchFamily="34" charset="0"/>
              </a:rPr>
              <a:t>»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755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Суть </a:t>
            </a:r>
            <a:r>
              <a:rPr lang="ru-RU" b="1" dirty="0"/>
              <a:t>проблемы: Как думает мошенник?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dirty="0"/>
              <a:t>Тезис 1:</a:t>
            </a:r>
            <a:r>
              <a:rPr lang="ru-RU" dirty="0"/>
              <a:t> Мошенники играют на чувствах, а не на глупости.</a:t>
            </a:r>
            <a:endParaRPr lang="ru-RU" sz="2400" dirty="0"/>
          </a:p>
          <a:p>
            <a:pPr lvl="1"/>
            <a:r>
              <a:rPr lang="ru-RU" b="1" dirty="0"/>
              <a:t>Страх:</a:t>
            </a:r>
            <a:r>
              <a:rPr lang="ru-RU" dirty="0"/>
              <a:t> "Ваш </a:t>
            </a:r>
            <a:r>
              <a:rPr lang="ru-RU" dirty="0" smtClean="0"/>
              <a:t>счет/</a:t>
            </a:r>
            <a:r>
              <a:rPr lang="ru-RU" dirty="0" err="1" smtClean="0"/>
              <a:t>госуслуги</a:t>
            </a:r>
            <a:r>
              <a:rPr lang="ru-RU" dirty="0" smtClean="0"/>
              <a:t> заблокированы!", </a:t>
            </a:r>
            <a:r>
              <a:rPr lang="ru-RU" dirty="0"/>
              <a:t>"За вами числится долг!", "Ваш родственник в беде</a:t>
            </a:r>
            <a:r>
              <a:rPr lang="ru-RU" dirty="0" smtClean="0"/>
              <a:t>!</a:t>
            </a:r>
            <a:r>
              <a:rPr lang="ru-RU" dirty="0"/>
              <a:t> "</a:t>
            </a:r>
            <a:r>
              <a:rPr lang="ru-RU" dirty="0" smtClean="0"/>
              <a:t> , "Твои фотографии по всему интернету!</a:t>
            </a:r>
            <a:r>
              <a:rPr lang="ru-RU" dirty="0"/>
              <a:t> "</a:t>
            </a:r>
            <a:r>
              <a:rPr lang="ru-RU" dirty="0" smtClean="0"/>
              <a:t>.</a:t>
            </a:r>
            <a:endParaRPr lang="ru-RU" sz="2000" dirty="0"/>
          </a:p>
          <a:p>
            <a:pPr lvl="1"/>
            <a:r>
              <a:rPr lang="ru-RU" b="1" dirty="0"/>
              <a:t>Жадность/Выгода:</a:t>
            </a:r>
            <a:r>
              <a:rPr lang="ru-RU" dirty="0"/>
              <a:t> "Вы выиграли приз!", "Супер-скидка только сейчас!", "Инвестиции с гигантским доходом!".</a:t>
            </a:r>
            <a:endParaRPr lang="ru-RU" sz="2000" dirty="0"/>
          </a:p>
          <a:p>
            <a:pPr lvl="1"/>
            <a:r>
              <a:rPr lang="ru-RU" b="1" dirty="0"/>
              <a:t>Доверие:</a:t>
            </a:r>
            <a:r>
              <a:rPr lang="ru-RU" dirty="0"/>
              <a:t> Маскировка под банк, полицию, госорганы, знакомых.</a:t>
            </a:r>
            <a:endParaRPr lang="ru-RU" sz="2000" dirty="0"/>
          </a:p>
          <a:p>
            <a:pPr lvl="0"/>
            <a:r>
              <a:rPr lang="ru-RU" b="1" dirty="0"/>
              <a:t>Тезис 2:</a:t>
            </a:r>
            <a:r>
              <a:rPr lang="ru-RU" dirty="0"/>
              <a:t> Цель №1 – моментальная реакция. Их задача – заблокировать критическое мышление, заставить действовать </a:t>
            </a:r>
            <a:r>
              <a:rPr lang="ru-RU" i="1" dirty="0"/>
              <a:t>здесь и сейчас</a:t>
            </a:r>
            <a:r>
              <a:rPr lang="ru-RU" dirty="0"/>
              <a:t>. Ключевая фраза </a:t>
            </a:r>
            <a:r>
              <a:rPr lang="ru-RU" dirty="0" smtClean="0"/>
              <a:t>для слушателя:</a:t>
            </a:r>
            <a:r>
              <a:rPr lang="ru-RU" dirty="0"/>
              <a:t> </a:t>
            </a:r>
            <a:r>
              <a:rPr lang="ru-RU" dirty="0" smtClean="0"/>
              <a:t> </a:t>
            </a:r>
          </a:p>
          <a:p>
            <a:pPr marL="0" lvl="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"</a:t>
            </a:r>
            <a:r>
              <a:rPr lang="ru-RU" sz="3600" b="1" dirty="0">
                <a:solidFill>
                  <a:srgbClr val="FF0000"/>
                </a:solidFill>
              </a:rPr>
              <a:t>Если вас торопят – это 100% обман</a:t>
            </a:r>
            <a:r>
              <a:rPr lang="ru-RU" sz="3600" b="1" dirty="0" smtClean="0">
                <a:solidFill>
                  <a:srgbClr val="FF0000"/>
                </a:solidFill>
              </a:rPr>
              <a:t>"</a:t>
            </a:r>
            <a:r>
              <a:rPr lang="ru-RU" sz="3600" dirty="0" smtClean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1155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25464"/>
            <a:ext cx="10515600" cy="2169763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"Три кита" </a:t>
            </a:r>
            <a:r>
              <a:rPr lang="ru-RU" b="1" dirty="0" smtClean="0"/>
              <a:t>безопасности </a:t>
            </a:r>
            <a:br>
              <a:rPr lang="ru-RU" b="1" dirty="0" smtClean="0"/>
            </a:br>
            <a:r>
              <a:rPr lang="ru-RU" b="1" dirty="0"/>
              <a:t>1: Конфиденциальные данные – это ваши ключи от жизни</a:t>
            </a:r>
            <a:r>
              <a:rPr lang="ru-RU" b="1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204086"/>
            <a:ext cx="10515600" cy="2576782"/>
          </a:xfrm>
        </p:spPr>
        <p:txBody>
          <a:bodyPr/>
          <a:lstStyle/>
          <a:p>
            <a:pPr algn="just"/>
            <a:r>
              <a:rPr lang="ru-RU" b="1" dirty="0" smtClean="0"/>
              <a:t>ОБЪЯСНЯЕМ</a:t>
            </a:r>
            <a:r>
              <a:rPr lang="ru-RU" dirty="0" smtClean="0"/>
              <a:t>: «Пароль</a:t>
            </a:r>
            <a:r>
              <a:rPr lang="ru-RU" dirty="0"/>
              <a:t>, код из SMS, </a:t>
            </a:r>
            <a:r>
              <a:rPr lang="ru-RU" dirty="0" smtClean="0"/>
              <a:t>СНИЛС, ПАСПОРТ» </a:t>
            </a:r>
            <a:r>
              <a:rPr lang="ru-RU" dirty="0"/>
              <a:t>– это как ключи от квартиры. Вы же не бросаете их на улице и не фотографируете для всех. Никто и никогда из настоящих организаций не спросит у вас это по телефону или в сообщении".</a:t>
            </a:r>
          </a:p>
          <a:p>
            <a:pPr lvl="0"/>
            <a:r>
              <a:rPr lang="ru-RU" b="1" dirty="0">
                <a:solidFill>
                  <a:srgbClr val="FF0000"/>
                </a:solidFill>
              </a:rPr>
              <a:t>Что повторять:</a:t>
            </a:r>
            <a:r>
              <a:rPr lang="ru-RU" dirty="0">
                <a:solidFill>
                  <a:srgbClr val="FF0000"/>
                </a:solidFill>
              </a:rPr>
              <a:t> </a:t>
            </a:r>
            <a:r>
              <a:rPr lang="ru-RU" b="1" dirty="0">
                <a:solidFill>
                  <a:srgbClr val="FF0000"/>
                </a:solidFill>
              </a:rPr>
              <a:t>"Никому не называйте коды из SMS! Никогда!"</a:t>
            </a:r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4880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2647035"/>
            <a:ext cx="11172825" cy="3753765"/>
          </a:xfrm>
        </p:spPr>
        <p:txBody>
          <a:bodyPr/>
          <a:lstStyle/>
          <a:p>
            <a:pPr lvl="0" algn="just"/>
            <a:r>
              <a:rPr lang="ru-RU" dirty="0"/>
              <a:t> </a:t>
            </a:r>
            <a:r>
              <a:rPr lang="ru-RU" b="1" dirty="0"/>
              <a:t> </a:t>
            </a:r>
            <a:r>
              <a:rPr lang="ru-RU" b="1" dirty="0" smtClean="0"/>
              <a:t>ОБЪЯСНЯЕМ: </a:t>
            </a:r>
            <a:r>
              <a:rPr lang="ru-RU" dirty="0" smtClean="0"/>
              <a:t>Пришло </a:t>
            </a:r>
            <a:r>
              <a:rPr lang="ru-RU" dirty="0"/>
              <a:t>письмо от банка? </a:t>
            </a:r>
            <a:r>
              <a:rPr lang="ru-RU" b="1" u="sng" dirty="0"/>
              <a:t>Не переходите </a:t>
            </a:r>
            <a:r>
              <a:rPr lang="ru-RU" dirty="0"/>
              <a:t>по ссылке в нем. </a:t>
            </a:r>
            <a:r>
              <a:rPr lang="ru-RU" b="1" dirty="0"/>
              <a:t>Наберите номер банка, который написан на </a:t>
            </a:r>
            <a:r>
              <a:rPr lang="ru-RU" b="1" i="1" dirty="0"/>
              <a:t>обратной</a:t>
            </a:r>
            <a:r>
              <a:rPr lang="ru-RU" b="1" dirty="0"/>
              <a:t> стороне вашей карты или на официальном сайте</a:t>
            </a:r>
            <a:r>
              <a:rPr lang="ru-RU" dirty="0"/>
              <a:t>. Позвонили из "полиции"? </a:t>
            </a:r>
            <a:r>
              <a:rPr lang="ru-RU" b="1" dirty="0"/>
              <a:t>Положите трубку и наберите номер своего отделения полиции или 102</a:t>
            </a:r>
            <a:r>
              <a:rPr lang="ru-RU" dirty="0"/>
              <a:t>. Главный враг мошенника – пауза.</a:t>
            </a:r>
          </a:p>
          <a:p>
            <a:pPr lvl="0"/>
            <a:r>
              <a:rPr lang="ru-RU" b="1" dirty="0">
                <a:solidFill>
                  <a:srgbClr val="FF0000"/>
                </a:solidFill>
              </a:rPr>
              <a:t>Что повторять:</a:t>
            </a:r>
            <a:r>
              <a:rPr lang="ru-RU" dirty="0">
                <a:solidFill>
                  <a:srgbClr val="FF0000"/>
                </a:solidFill>
              </a:rPr>
              <a:t> </a:t>
            </a:r>
            <a:r>
              <a:rPr lang="ru-RU" b="1" dirty="0">
                <a:solidFill>
                  <a:srgbClr val="FF0000"/>
                </a:solidFill>
              </a:rPr>
              <a:t>"Видите подозрительное сообщение – закрывайте его и делайте контрольный звонок по </a:t>
            </a:r>
            <a:r>
              <a:rPr lang="ru-RU" b="1" i="1" dirty="0">
                <a:solidFill>
                  <a:srgbClr val="FF0000"/>
                </a:solidFill>
              </a:rPr>
              <a:t>проверенному</a:t>
            </a:r>
            <a:r>
              <a:rPr lang="ru-RU" b="1" dirty="0">
                <a:solidFill>
                  <a:srgbClr val="FF0000"/>
                </a:solidFill>
              </a:rPr>
              <a:t> номеру</a:t>
            </a:r>
            <a:r>
              <a:rPr lang="ru-RU" b="1" dirty="0" smtClean="0">
                <a:solidFill>
                  <a:srgbClr val="FF0000"/>
                </a:solidFill>
              </a:rPr>
              <a:t>"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4412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"Три кита" </a:t>
            </a:r>
            <a:r>
              <a:rPr lang="ru-RU" b="1" dirty="0" smtClean="0"/>
              <a:t>безопасности</a:t>
            </a:r>
            <a:br>
              <a:rPr lang="ru-RU" b="1" dirty="0" smtClean="0"/>
            </a:br>
            <a:r>
              <a:rPr lang="ru-RU" sz="1600" b="1" dirty="0" smtClean="0"/>
              <a:t>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2. Проверяй </a:t>
            </a:r>
            <a:r>
              <a:rPr lang="ru-RU" b="1" dirty="0"/>
              <a:t>источник.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Остановись! Позвони другу!.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8638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dirty="0" smtClean="0"/>
              <a:t>ОБЪЯСНЯЕМ:</a:t>
            </a:r>
            <a:r>
              <a:rPr lang="ru-RU" dirty="0"/>
              <a:t> Подозрительная ссылка в SMS, во "</a:t>
            </a:r>
            <a:r>
              <a:rPr lang="ru-RU" dirty="0" err="1"/>
              <a:t>ВКонтакте</a:t>
            </a:r>
            <a:r>
              <a:rPr lang="ru-RU" dirty="0"/>
              <a:t>", в мессенджере от "друга"? Не нажимайте. Даже из любопытства. Это может быть вирус или </a:t>
            </a:r>
            <a:r>
              <a:rPr lang="ru-RU" dirty="0" err="1"/>
              <a:t>фишинг</a:t>
            </a:r>
            <a:r>
              <a:rPr lang="ru-RU" dirty="0"/>
              <a:t>.</a:t>
            </a:r>
          </a:p>
          <a:p>
            <a:pPr lvl="0"/>
            <a:r>
              <a:rPr lang="ru-RU" b="1" dirty="0">
                <a:solidFill>
                  <a:srgbClr val="FF0000"/>
                </a:solidFill>
              </a:rPr>
              <a:t>Что повторять:</a:t>
            </a:r>
            <a:r>
              <a:rPr lang="ru-RU" dirty="0">
                <a:solidFill>
                  <a:srgbClr val="FF0000"/>
                </a:solidFill>
              </a:rPr>
              <a:t> </a:t>
            </a:r>
            <a:r>
              <a:rPr lang="ru-RU" b="1" dirty="0">
                <a:solidFill>
                  <a:srgbClr val="FF0000"/>
                </a:solidFill>
              </a:rPr>
              <a:t>"Лучше пропустить настоящую акцию, чем попасть на </a:t>
            </a:r>
            <a:r>
              <a:rPr lang="ru-RU" b="1" dirty="0" err="1">
                <a:solidFill>
                  <a:srgbClr val="FF0000"/>
                </a:solidFill>
              </a:rPr>
              <a:t>фейковую</a:t>
            </a:r>
            <a:r>
              <a:rPr lang="ru-RU" b="1" dirty="0" smtClean="0">
                <a:solidFill>
                  <a:srgbClr val="FF0000"/>
                </a:solidFill>
              </a:rPr>
              <a:t>"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"Три кита" </a:t>
            </a:r>
            <a:r>
              <a:rPr lang="ru-RU" b="1" dirty="0" smtClean="0"/>
              <a:t>безопасности </a:t>
            </a:r>
            <a:br>
              <a:rPr lang="ru-RU" b="1" dirty="0" smtClean="0"/>
            </a:br>
            <a:r>
              <a:rPr lang="ru-RU" b="1" dirty="0" smtClean="0"/>
              <a:t>3. Сомневаешься </a:t>
            </a:r>
            <a:r>
              <a:rPr lang="ru-RU" b="1" dirty="0"/>
              <a:t>– не кликай.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9880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909649"/>
              </p:ext>
            </p:extLst>
          </p:nvPr>
        </p:nvGraphicFramePr>
        <p:xfrm>
          <a:off x="2758621" y="28575"/>
          <a:ext cx="6413501" cy="2594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92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8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46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30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765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effectLst/>
                        </a:rPr>
                        <a:t>СВЕДЕНИЯ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002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</a:rPr>
                        <a:t>о лицах, признанных потерпевшими по уголовным делам, возбужденным в </a:t>
                      </a:r>
                      <a:r>
                        <a:rPr lang="ru-RU" sz="1500" u="none" strike="noStrike" dirty="0" smtClean="0">
                          <a:effectLst/>
                        </a:rPr>
                        <a:t>2025 </a:t>
                      </a:r>
                      <a:r>
                        <a:rPr lang="ru-RU" sz="1500" u="none" strike="noStrike" dirty="0">
                          <a:effectLst/>
                        </a:rPr>
                        <a:t>году по фактам хищения денежных средств, совершенных с использованием IT-технологий, где </a:t>
                      </a:r>
                      <a:r>
                        <a:rPr lang="ru-RU" sz="1500" b="1" u="none" strike="noStrike" dirty="0">
                          <a:effectLst/>
                        </a:rPr>
                        <a:t>сумма причиненного ущерба составляет </a:t>
                      </a:r>
                      <a:r>
                        <a:rPr lang="ru-RU" sz="1500" b="1" u="none" strike="noStrike" dirty="0" smtClean="0">
                          <a:effectLst/>
                        </a:rPr>
                        <a:t>500 000 </a:t>
                      </a:r>
                      <a:r>
                        <a:rPr lang="ru-RU" sz="1500" b="1" u="none" strike="noStrike" dirty="0" err="1">
                          <a:effectLst/>
                        </a:rPr>
                        <a:t>т.р</a:t>
                      </a:r>
                      <a:r>
                        <a:rPr lang="ru-RU" sz="1500" b="1" u="none" strike="noStrike" dirty="0">
                          <a:effectLst/>
                        </a:rPr>
                        <a:t>. и </a:t>
                      </a:r>
                      <a:r>
                        <a:rPr lang="ru-RU" sz="1500" b="1" u="none" strike="noStrike" dirty="0" smtClean="0">
                          <a:effectLst/>
                        </a:rPr>
                        <a:t>более </a:t>
                      </a:r>
                    </a:p>
                    <a:p>
                      <a:pPr algn="ctr" fontAlgn="ctr"/>
                      <a:r>
                        <a:rPr lang="ru-RU" sz="1500" u="none" strike="noStrike" dirty="0" smtClean="0">
                          <a:effectLst/>
                        </a:rPr>
                        <a:t>(всего </a:t>
                      </a:r>
                      <a:r>
                        <a:rPr lang="en-US" sz="1500" u="none" strike="noStrike" dirty="0" smtClean="0">
                          <a:effectLst/>
                        </a:rPr>
                        <a:t>462</a:t>
                      </a:r>
                      <a:r>
                        <a:rPr lang="ru-RU" sz="1500" u="none" strike="noStrike" dirty="0" smtClean="0">
                          <a:effectLst/>
                        </a:rPr>
                        <a:t> человека)</a:t>
                      </a:r>
                    </a:p>
                    <a:p>
                      <a:pPr algn="ctr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</a:rPr>
                        <a:t>до 30 лет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u="none" strike="noStrike" dirty="0" smtClean="0">
                          <a:effectLst/>
                        </a:rPr>
                        <a:t>42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</a:rPr>
                        <a:t>до 30 лет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u="none" strike="noStrike" dirty="0" smtClean="0">
                          <a:effectLst/>
                        </a:rPr>
                        <a:t>32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</a:rPr>
                        <a:t>от 30 до 50 лет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</a:rPr>
                        <a:t>от 30 до 50 лет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86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</a:rPr>
                        <a:t>от 50 до 60 лет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</a:rPr>
                        <a:t>от 50 до 60 лет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u="none" strike="noStrike" dirty="0" smtClean="0">
                          <a:effectLst/>
                        </a:rPr>
                        <a:t>48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</a:rPr>
                        <a:t>от 60 лет и старше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</a:rPr>
                        <a:t>от 60 лет и старше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57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Скругленный прямоугольник 12"/>
          <p:cNvSpPr/>
          <p:nvPr/>
        </p:nvSpPr>
        <p:spPr>
          <a:xfrm>
            <a:off x="6983026" y="1005634"/>
            <a:ext cx="1830251" cy="5124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ysClr val="windowText" lastClr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u="sng" dirty="0">
                <a:solidFill>
                  <a:sysClr val="windowText" lastClr="000000"/>
                </a:solidFill>
              </a:rPr>
              <a:t>Женщин</a:t>
            </a:r>
          </a:p>
          <a:p>
            <a:pPr algn="ctr"/>
            <a:r>
              <a:rPr lang="ru-RU" sz="1600" b="1" dirty="0" smtClean="0">
                <a:solidFill>
                  <a:sysClr val="windowText" lastClr="000000"/>
                </a:solidFill>
              </a:rPr>
              <a:t>223</a:t>
            </a:r>
            <a:endParaRPr lang="ru-RU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71379" y="1005634"/>
            <a:ext cx="1979295" cy="5124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ysClr val="windowText" lastClr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u="sng" dirty="0">
                <a:solidFill>
                  <a:sysClr val="windowText" lastClr="000000"/>
                </a:solidFill>
              </a:rPr>
              <a:t>Мужчин</a:t>
            </a:r>
          </a:p>
          <a:p>
            <a:pPr algn="ctr"/>
            <a:r>
              <a:rPr lang="ru-RU" sz="1600" b="1" dirty="0" smtClean="0">
                <a:solidFill>
                  <a:sysClr val="windowText" lastClr="000000"/>
                </a:solidFill>
              </a:rPr>
              <a:t>239</a:t>
            </a:r>
            <a:endParaRPr lang="ru-RU" sz="1600" b="1" dirty="0">
              <a:solidFill>
                <a:sysClr val="windowText" lastClr="000000"/>
              </a:solidFill>
            </a:endParaRPr>
          </a:p>
          <a:p>
            <a:pPr algn="ctr"/>
            <a:endParaRPr lang="ru-RU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07390" y="3006416"/>
            <a:ext cx="104148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/>
              <a:t>пенсионеры – </a:t>
            </a:r>
            <a:r>
              <a:rPr lang="ru-RU" sz="2400" b="1" dirty="0" smtClean="0"/>
              <a:t>476 </a:t>
            </a:r>
            <a:r>
              <a:rPr lang="ru-RU" sz="2400" b="1" dirty="0"/>
              <a:t>(</a:t>
            </a:r>
            <a:r>
              <a:rPr lang="ru-RU" sz="2400" b="1" i="1" dirty="0"/>
              <a:t>сумма ущерба </a:t>
            </a:r>
            <a:r>
              <a:rPr lang="ru-RU" sz="2400" b="1" i="1" dirty="0" smtClean="0"/>
              <a:t>284,4 </a:t>
            </a:r>
            <a:r>
              <a:rPr lang="ru-RU" sz="2400" b="1" i="1" dirty="0"/>
              <a:t>млн. рублей</a:t>
            </a:r>
            <a:r>
              <a:rPr lang="ru-RU" sz="2400" b="1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/>
              <a:t>временно не работающие – </a:t>
            </a:r>
            <a:r>
              <a:rPr lang="ru-RU" sz="2400" b="1" dirty="0" smtClean="0"/>
              <a:t>414 (</a:t>
            </a:r>
            <a:r>
              <a:rPr lang="ru-RU" sz="2400" b="1" i="1" dirty="0"/>
              <a:t>сумма ущерба </a:t>
            </a:r>
            <a:r>
              <a:rPr lang="ru-RU" sz="2400" b="1" i="1" dirty="0" smtClean="0"/>
              <a:t>96,5 </a:t>
            </a:r>
            <a:r>
              <a:rPr lang="ru-RU" sz="2400" b="1" i="1" dirty="0"/>
              <a:t>млн. рублей</a:t>
            </a:r>
            <a:r>
              <a:rPr lang="ru-RU" sz="2400" b="1" dirty="0" smtClean="0"/>
              <a:t>) </a:t>
            </a:r>
            <a:endParaRPr lang="ru-RU" sz="24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/>
              <a:t>студенты – </a:t>
            </a:r>
            <a:r>
              <a:rPr lang="ru-RU" sz="2400" b="1" dirty="0" smtClean="0"/>
              <a:t>271 </a:t>
            </a:r>
            <a:r>
              <a:rPr lang="ru-RU" sz="2400" b="1" dirty="0"/>
              <a:t>(</a:t>
            </a:r>
            <a:r>
              <a:rPr lang="ru-RU" sz="2400" b="1" i="1" dirty="0"/>
              <a:t>сумма ущерба </a:t>
            </a:r>
            <a:r>
              <a:rPr lang="ru-RU" sz="2400" b="1" i="1" dirty="0" smtClean="0"/>
              <a:t>40 </a:t>
            </a:r>
            <a:r>
              <a:rPr lang="ru-RU" sz="2400" b="1" i="1" dirty="0"/>
              <a:t>млн. рублей</a:t>
            </a:r>
            <a:r>
              <a:rPr lang="ru-RU" sz="2400" b="1" dirty="0"/>
              <a:t>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err="1"/>
              <a:t>самозанятые</a:t>
            </a:r>
            <a:r>
              <a:rPr lang="ru-RU" sz="2400" b="1" dirty="0"/>
              <a:t> – </a:t>
            </a:r>
            <a:r>
              <a:rPr lang="ru-RU" sz="2400" b="1" dirty="0" smtClean="0"/>
              <a:t>92 </a:t>
            </a:r>
            <a:r>
              <a:rPr lang="ru-RU" sz="2400" b="1" dirty="0"/>
              <a:t>(сумма ущерба </a:t>
            </a:r>
            <a:r>
              <a:rPr lang="ru-RU" sz="2400" b="1" dirty="0" smtClean="0"/>
              <a:t>34,7 </a:t>
            </a:r>
            <a:r>
              <a:rPr lang="ru-RU" sz="2400" b="1" dirty="0"/>
              <a:t>млн. рублей)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/>
              <a:t>находящиеся в декретном отпуске – 76 (</a:t>
            </a:r>
            <a:r>
              <a:rPr lang="ru-RU" sz="2400" b="1" i="1" dirty="0"/>
              <a:t>сумма ущерба 38,3 млн. </a:t>
            </a:r>
            <a:r>
              <a:rPr lang="ru-RU" sz="2400" b="1" i="1" dirty="0" smtClean="0"/>
              <a:t>рублей)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/>
              <a:t>учащиеся школ – 65 (</a:t>
            </a:r>
            <a:r>
              <a:rPr lang="ru-RU" sz="2400" b="1" i="1" dirty="0"/>
              <a:t>сумма ущерба 6,8 млн. рублей</a:t>
            </a:r>
            <a:r>
              <a:rPr lang="ru-RU" sz="2400" b="1" dirty="0"/>
              <a:t>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err="1" smtClean="0"/>
              <a:t>мед.персонал</a:t>
            </a:r>
            <a:r>
              <a:rPr lang="ru-RU" sz="2400" b="1" dirty="0" smtClean="0"/>
              <a:t> </a:t>
            </a:r>
            <a:r>
              <a:rPr lang="ru-RU" sz="2400" b="1" dirty="0"/>
              <a:t>– </a:t>
            </a:r>
            <a:r>
              <a:rPr lang="ru-RU" sz="2400" b="1" dirty="0" smtClean="0"/>
              <a:t>47 </a:t>
            </a:r>
            <a:r>
              <a:rPr lang="ru-RU" sz="2400" b="1" dirty="0"/>
              <a:t>(</a:t>
            </a:r>
            <a:r>
              <a:rPr lang="ru-RU" sz="2400" b="1" i="1" dirty="0"/>
              <a:t>сумма ущерба </a:t>
            </a:r>
            <a:r>
              <a:rPr lang="ru-RU" sz="2400" b="1" i="1" dirty="0" smtClean="0"/>
              <a:t>25,5 </a:t>
            </a:r>
            <a:r>
              <a:rPr lang="ru-RU" sz="2400" b="1" i="1" dirty="0"/>
              <a:t>млн. рублей</a:t>
            </a:r>
            <a:r>
              <a:rPr lang="ru-RU" sz="2400" b="1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smtClean="0"/>
              <a:t>Учителя/Преподаватели </a:t>
            </a:r>
            <a:r>
              <a:rPr lang="ru-RU" sz="2400" b="1" dirty="0"/>
              <a:t>– </a:t>
            </a:r>
            <a:r>
              <a:rPr lang="ru-RU" sz="2400" b="1" dirty="0" smtClean="0"/>
              <a:t>43 </a:t>
            </a:r>
            <a:r>
              <a:rPr lang="ru-RU" sz="2400" b="1" dirty="0"/>
              <a:t>(</a:t>
            </a:r>
            <a:r>
              <a:rPr lang="ru-RU" sz="2400" b="1" i="1" dirty="0"/>
              <a:t>сумма ущерба </a:t>
            </a:r>
            <a:r>
              <a:rPr lang="ru-RU" sz="2400" b="1" i="1" dirty="0" smtClean="0"/>
              <a:t>24,9 </a:t>
            </a:r>
            <a:r>
              <a:rPr lang="ru-RU" sz="2400" b="1" i="1" dirty="0"/>
              <a:t>млн. рублей</a:t>
            </a:r>
            <a:r>
              <a:rPr lang="ru-RU" sz="2400" b="1" dirty="0"/>
              <a:t>)</a:t>
            </a:r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smtClean="0"/>
              <a:t>воспитатели </a:t>
            </a:r>
            <a:r>
              <a:rPr lang="ru-RU" sz="2400" b="1" dirty="0"/>
              <a:t>– </a:t>
            </a:r>
            <a:r>
              <a:rPr lang="ru-RU" sz="2400" b="1" dirty="0" smtClean="0"/>
              <a:t>24 </a:t>
            </a:r>
            <a:r>
              <a:rPr lang="ru-RU" sz="2400" b="1" dirty="0"/>
              <a:t>(</a:t>
            </a:r>
            <a:r>
              <a:rPr lang="ru-RU" sz="2400" b="1" i="1" dirty="0"/>
              <a:t>сумма ущерба </a:t>
            </a:r>
            <a:r>
              <a:rPr lang="ru-RU" sz="2400" b="1" i="1" dirty="0" smtClean="0"/>
              <a:t>6,2 </a:t>
            </a:r>
            <a:r>
              <a:rPr lang="ru-RU" sz="2400" b="1" i="1" dirty="0"/>
              <a:t>млн. рублей</a:t>
            </a:r>
            <a:r>
              <a:rPr lang="ru-RU" sz="2400" b="1" dirty="0" smtClean="0"/>
              <a:t>)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14326" y="2557803"/>
            <a:ext cx="11877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За 2025 год выявлено, что наиболее </a:t>
            </a:r>
            <a:r>
              <a:rPr lang="ru-RU" sz="2000" b="1" dirty="0"/>
              <a:t>подвержены преступным посягательствам </a:t>
            </a:r>
            <a:r>
              <a:rPr lang="ru-RU" sz="2000" b="1" dirty="0" smtClean="0"/>
              <a:t>категории граждан:</a:t>
            </a:r>
          </a:p>
        </p:txBody>
      </p:sp>
    </p:spTree>
    <p:extLst>
      <p:ext uri="{BB962C8B-B14F-4D97-AF65-F5344CB8AC3E}">
        <p14:creationId xmlns:p14="http://schemas.microsoft.com/office/powerpoint/2010/main" val="3415148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b="1" u="sng" dirty="0" smtClean="0">
                <a:latin typeface="Arial Black" panose="020B0A04020102020204" pitchFamily="34" charset="0"/>
              </a:rPr>
              <a:t>НАШ ЩИТ - ПРИНЦИП НУЛЕВОГО ДОВЕРИЯ!</a:t>
            </a:r>
            <a:endParaRPr lang="ru-RU" sz="4800" b="1" u="sng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Сообщайте слушателям четко: </a:t>
            </a:r>
          </a:p>
          <a:p>
            <a:pPr lvl="2"/>
            <a:r>
              <a:rPr lang="ru-RU" sz="3000" u="sng" dirty="0" smtClean="0"/>
              <a:t>"Банк/ФСБ/ЦБ РФ </a:t>
            </a:r>
            <a:r>
              <a:rPr lang="ru-RU" sz="3000" u="sng" dirty="0"/>
              <a:t>– </a:t>
            </a:r>
            <a:r>
              <a:rPr lang="ru-RU" sz="3000" u="sng" dirty="0" smtClean="0"/>
              <a:t>никогда сами не звонят"</a:t>
            </a:r>
          </a:p>
          <a:p>
            <a:pPr lvl="2"/>
            <a:r>
              <a:rPr lang="ru-RU" sz="3000" u="sng" dirty="0" smtClean="0"/>
              <a:t>"</a:t>
            </a:r>
            <a:r>
              <a:rPr lang="ru-RU" sz="3000" u="sng" dirty="0"/>
              <a:t>Полиция – </a:t>
            </a:r>
            <a:r>
              <a:rPr lang="ru-RU" sz="3000" u="sng" dirty="0" smtClean="0"/>
              <a:t>никогда говорит перезвонить в ЦБ РФ"</a:t>
            </a:r>
          </a:p>
          <a:p>
            <a:r>
              <a:rPr lang="ru-RU" dirty="0" smtClean="0"/>
              <a:t> </a:t>
            </a:r>
            <a:r>
              <a:rPr lang="ru-RU" dirty="0"/>
              <a:t>Любые "возможно", "иногда" ослабляют </a:t>
            </a:r>
            <a:r>
              <a:rPr lang="ru-RU" dirty="0" smtClean="0"/>
              <a:t>защиту людей.</a:t>
            </a:r>
          </a:p>
          <a:p>
            <a:pPr lvl="0"/>
            <a:r>
              <a:rPr lang="ru-RU" dirty="0" smtClean="0"/>
              <a:t>Вы </a:t>
            </a:r>
            <a:r>
              <a:rPr lang="ru-RU" dirty="0"/>
              <a:t>обучаете слушателей не правилам, а </a:t>
            </a:r>
            <a:r>
              <a:rPr lang="ru-RU" b="1" dirty="0"/>
              <a:t>бдительности</a:t>
            </a:r>
            <a:r>
              <a:rPr lang="ru-RU" dirty="0"/>
              <a:t>. Ваша задача – сделать так, чтобы у человека в голове </a:t>
            </a:r>
            <a:r>
              <a:rPr lang="ru-RU" b="1" dirty="0"/>
              <a:t>щелкнуло</a:t>
            </a:r>
            <a:r>
              <a:rPr lang="ru-RU" dirty="0"/>
              <a:t>:   </a:t>
            </a:r>
          </a:p>
          <a:p>
            <a:pPr marL="0" lvl="0" indent="0" algn="ctr">
              <a:buNone/>
            </a:pPr>
            <a:r>
              <a:rPr lang="ru-RU" sz="4000" b="1" dirty="0">
                <a:solidFill>
                  <a:srgbClr val="FF0000"/>
                </a:solidFill>
              </a:rPr>
              <a:t>"Стоп, а вдруг это мошенники</a:t>
            </a:r>
            <a:r>
              <a:rPr lang="ru-RU" sz="4000" b="1" dirty="0" smtClean="0">
                <a:solidFill>
                  <a:srgbClr val="FF0000"/>
                </a:solidFill>
              </a:rPr>
              <a:t>?"</a:t>
            </a:r>
            <a:endParaRPr lang="ru-RU" sz="40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2394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1190" y="2596881"/>
            <a:ext cx="10515600" cy="1325563"/>
          </a:xfrm>
        </p:spPr>
        <p:txBody>
          <a:bodyPr/>
          <a:lstStyle/>
          <a:p>
            <a:pPr algn="ctr"/>
            <a:r>
              <a:rPr lang="ru-RU" b="1" dirty="0"/>
              <a:t>Разбор </a:t>
            </a:r>
            <a:r>
              <a:rPr lang="ru-RU" b="1" dirty="0" smtClean="0"/>
              <a:t>основных схем/способов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8920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1" b="82777"/>
          <a:stretch/>
        </p:blipFill>
        <p:spPr>
          <a:xfrm>
            <a:off x="0" y="666750"/>
            <a:ext cx="5905500" cy="15933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44"/>
          <a:stretch/>
        </p:blipFill>
        <p:spPr>
          <a:xfrm>
            <a:off x="0" y="2260130"/>
            <a:ext cx="5905500" cy="4009907"/>
          </a:xfrm>
          <a:prstGeom prst="rect">
            <a:avLst/>
          </a:prstGeom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5905500" y="666750"/>
            <a:ext cx="6115050" cy="5603286"/>
          </a:xfrm>
        </p:spPr>
        <p:txBody>
          <a:bodyPr/>
          <a:lstStyle/>
          <a:p>
            <a:r>
              <a:rPr lang="en-US" u="sng" dirty="0">
                <a:solidFill>
                  <a:schemeClr val="bg1"/>
                </a:solidFill>
              </a:rPr>
              <a:t>APK – </a:t>
            </a:r>
            <a:r>
              <a:rPr lang="ru-RU" u="sng" dirty="0">
                <a:solidFill>
                  <a:schemeClr val="bg1"/>
                </a:solidFill>
              </a:rPr>
              <a:t>УСТАНОВОЧНЫЙ ФАЙЛ!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APK </a:t>
            </a:r>
            <a:r>
              <a:rPr lang="ru-RU" dirty="0">
                <a:solidFill>
                  <a:schemeClr val="bg1"/>
                </a:solidFill>
              </a:rPr>
              <a:t>– расшифровывается, как Android Package и по своей сути является форматом файла для распространения и установки приложений и игр на устройствах под управлением мобильной операционной системы Android.</a:t>
            </a:r>
          </a:p>
          <a:p>
            <a:r>
              <a:rPr lang="ru-RU" dirty="0">
                <a:solidFill>
                  <a:schemeClr val="bg1"/>
                </a:solidFill>
              </a:rPr>
              <a:t>Более знакомым аналогом APK-файлов являются EXE-файлы на компьютерах с </a:t>
            </a:r>
            <a:r>
              <a:rPr lang="ru-RU" dirty="0" smtClean="0">
                <a:solidFill>
                  <a:schemeClr val="bg1"/>
                </a:solidFill>
              </a:rPr>
              <a:t>Window</a:t>
            </a:r>
            <a:r>
              <a:rPr lang="en-US" dirty="0" smtClean="0">
                <a:solidFill>
                  <a:schemeClr val="bg1"/>
                </a:solidFill>
              </a:rPr>
              <a:t>s</a:t>
            </a:r>
          </a:p>
          <a:p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99160" y="142573"/>
            <a:ext cx="10515600" cy="4349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РАСПРОСТРАНЕНИЕ ВИРУСОВ</a:t>
            </a:r>
            <a:endParaRPr lang="ru-R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842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99160" y="142573"/>
            <a:ext cx="10515600" cy="4349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РАСПРОСТРАНЕНИЕ ВИРУСОВ</a:t>
            </a:r>
            <a:endParaRPr lang="ru-R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10719" r="18889" b="3586"/>
          <a:stretch/>
        </p:blipFill>
        <p:spPr>
          <a:xfrm>
            <a:off x="66675" y="676274"/>
            <a:ext cx="2895600" cy="58769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3" t="10442" r="3828" b="12057"/>
          <a:stretch/>
        </p:blipFill>
        <p:spPr>
          <a:xfrm>
            <a:off x="2962275" y="676274"/>
            <a:ext cx="2743200" cy="591006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857875" y="769888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2C2D2E"/>
                </a:solidFill>
                <a:latin typeface="Helvetica" panose="020B0604020202020204" pitchFamily="34" charset="0"/>
              </a:rPr>
              <a:t>вирусы </a:t>
            </a:r>
            <a:r>
              <a:rPr lang="ru-RU" b="1" dirty="0" smtClean="0">
                <a:solidFill>
                  <a:srgbClr val="2C2D2E"/>
                </a:solidFill>
                <a:latin typeface="Helvetica" panose="020B0604020202020204" pitchFamily="34" charset="0"/>
              </a:rPr>
              <a:t>R</a:t>
            </a:r>
            <a:r>
              <a:rPr lang="en-US" b="1" dirty="0" smtClean="0">
                <a:solidFill>
                  <a:srgbClr val="2C2D2E"/>
                </a:solidFill>
                <a:latin typeface="Helvetica" panose="020B0604020202020204" pitchFamily="34" charset="0"/>
              </a:rPr>
              <a:t>AT</a:t>
            </a:r>
            <a:r>
              <a:rPr lang="ru-RU" b="1" dirty="0" smtClean="0">
                <a:solidFill>
                  <a:srgbClr val="2C2D2E"/>
                </a:solidFill>
                <a:latin typeface="Helvetica" panose="020B0604020202020204" pitchFamily="34" charset="0"/>
              </a:rPr>
              <a:t> </a:t>
            </a:r>
            <a:r>
              <a:rPr lang="ru-RU" b="1" dirty="0">
                <a:solidFill>
                  <a:srgbClr val="2C2D2E"/>
                </a:solidFill>
                <a:latin typeface="Helvetica" panose="020B0604020202020204" pitchFamily="34" charset="0"/>
              </a:rPr>
              <a:t>(</a:t>
            </a:r>
            <a:r>
              <a:rPr lang="ru-RU" b="1" dirty="0" err="1">
                <a:solidFill>
                  <a:srgbClr val="2C2D2E"/>
                </a:solidFill>
                <a:latin typeface="Helvetica" panose="020B0604020202020204" pitchFamily="34" charset="0"/>
              </a:rPr>
              <a:t>Remote</a:t>
            </a:r>
            <a:r>
              <a:rPr lang="ru-RU" b="1" dirty="0">
                <a:solidFill>
                  <a:srgbClr val="2C2D2E"/>
                </a:solidFill>
                <a:latin typeface="Helvetica" panose="020B0604020202020204" pitchFamily="34" charset="0"/>
              </a:rPr>
              <a:t> </a:t>
            </a:r>
            <a:r>
              <a:rPr lang="ru-RU" b="1" dirty="0" err="1">
                <a:solidFill>
                  <a:srgbClr val="2C2D2E"/>
                </a:solidFill>
                <a:latin typeface="Helvetica" panose="020B0604020202020204" pitchFamily="34" charset="0"/>
              </a:rPr>
              <a:t>Access</a:t>
            </a:r>
            <a:r>
              <a:rPr lang="ru-RU" b="1" dirty="0">
                <a:solidFill>
                  <a:srgbClr val="2C2D2E"/>
                </a:solidFill>
                <a:latin typeface="Helvetica" panose="020B0604020202020204" pitchFamily="34" charset="0"/>
              </a:rPr>
              <a:t> </a:t>
            </a:r>
            <a:r>
              <a:rPr lang="ru-RU" b="1" dirty="0" err="1">
                <a:solidFill>
                  <a:srgbClr val="2C2D2E"/>
                </a:solidFill>
                <a:latin typeface="Helvetica" panose="020B0604020202020204" pitchFamily="34" charset="0"/>
              </a:rPr>
              <a:t>Trojan</a:t>
            </a:r>
            <a:r>
              <a:rPr lang="ru-RU" b="1" dirty="0">
                <a:solidFill>
                  <a:srgbClr val="2C2D2E"/>
                </a:solidFill>
                <a:latin typeface="Helvetica" panose="020B0604020202020204" pitchFamily="34" charset="0"/>
              </a:rPr>
              <a:t>) </a:t>
            </a:r>
            <a:r>
              <a:rPr lang="ru-RU" b="1" dirty="0" smtClean="0">
                <a:solidFill>
                  <a:srgbClr val="2C2D2E"/>
                </a:solidFill>
                <a:latin typeface="Helvetica" panose="020B0604020202020204" pitchFamily="34" charset="0"/>
              </a:rPr>
              <a:t>«</a:t>
            </a:r>
            <a:r>
              <a:rPr lang="ru-RU" b="1" dirty="0" err="1" smtClean="0">
                <a:solidFill>
                  <a:srgbClr val="2C2D2E"/>
                </a:solidFill>
                <a:latin typeface="Helvetica" panose="020B0604020202020204" pitchFamily="34" charset="0"/>
              </a:rPr>
              <a:t>РАТники</a:t>
            </a:r>
            <a:r>
              <a:rPr lang="ru-RU" b="1" dirty="0" smtClean="0">
                <a:solidFill>
                  <a:srgbClr val="2C2D2E"/>
                </a:solidFill>
                <a:latin typeface="Helvetica" panose="020B0604020202020204" pitchFamily="34" charset="0"/>
              </a:rPr>
              <a:t>» существуют </a:t>
            </a:r>
            <a:r>
              <a:rPr lang="ru-RU" b="1" dirty="0">
                <a:solidFill>
                  <a:srgbClr val="2C2D2E"/>
                </a:solidFill>
                <a:latin typeface="Helvetica" panose="020B0604020202020204" pitchFamily="34" charset="0"/>
              </a:rPr>
              <a:t>как на </a:t>
            </a:r>
            <a:r>
              <a:rPr lang="ru-RU" b="1" dirty="0" err="1">
                <a:solidFill>
                  <a:srgbClr val="2C2D2E"/>
                </a:solidFill>
                <a:latin typeface="Helvetica" panose="020B0604020202020204" pitchFamily="34" charset="0"/>
              </a:rPr>
              <a:t>iOS</a:t>
            </a:r>
            <a:r>
              <a:rPr lang="ru-RU" b="1" dirty="0">
                <a:solidFill>
                  <a:srgbClr val="2C2D2E"/>
                </a:solidFill>
                <a:latin typeface="Helvetica" panose="020B0604020202020204" pitchFamily="34" charset="0"/>
              </a:rPr>
              <a:t>, так и на Android. </a:t>
            </a:r>
            <a:endParaRPr lang="ru-RU" b="1" dirty="0" smtClean="0">
              <a:solidFill>
                <a:srgbClr val="2C2D2E"/>
              </a:solidFill>
              <a:latin typeface="Helvetica" panose="020B0604020202020204" pitchFamily="34" charset="0"/>
            </a:endParaRPr>
          </a:p>
          <a:p>
            <a:r>
              <a:rPr lang="ru-RU" b="1" dirty="0" smtClean="0">
                <a:solidFill>
                  <a:srgbClr val="2C2D2E"/>
                </a:solidFill>
                <a:latin typeface="Helvetica" panose="020B0604020202020204" pitchFamily="34" charset="0"/>
              </a:rPr>
              <a:t>Что </a:t>
            </a:r>
            <a:r>
              <a:rPr lang="ru-RU" b="1" dirty="0">
                <a:solidFill>
                  <a:srgbClr val="2C2D2E"/>
                </a:solidFill>
                <a:latin typeface="Helvetica" panose="020B0604020202020204" pitchFamily="34" charset="0"/>
              </a:rPr>
              <a:t>они делают? </a:t>
            </a:r>
            <a:endParaRPr lang="ru-RU" b="1" dirty="0" smtClean="0">
              <a:solidFill>
                <a:srgbClr val="2C2D2E"/>
              </a:solidFill>
              <a:latin typeface="Helvetica" panose="020B0604020202020204" pitchFamily="34" charset="0"/>
            </a:endParaRPr>
          </a:p>
          <a:p>
            <a:endParaRPr lang="ru-RU" b="1" dirty="0">
              <a:solidFill>
                <a:srgbClr val="2C2D2E"/>
              </a:solidFill>
              <a:latin typeface="Helvetica" panose="020B0604020202020204" pitchFamily="34" charset="0"/>
            </a:endParaRPr>
          </a:p>
          <a:p>
            <a:r>
              <a:rPr lang="ru-RU" b="1" dirty="0" smtClean="0">
                <a:solidFill>
                  <a:srgbClr val="2C2D2E"/>
                </a:solidFill>
                <a:latin typeface="Helvetica" panose="020B0604020202020204" pitchFamily="34" charset="0"/>
              </a:rPr>
              <a:t>R</a:t>
            </a:r>
            <a:r>
              <a:rPr lang="en-US" b="1" dirty="0" smtClean="0">
                <a:solidFill>
                  <a:srgbClr val="2C2D2E"/>
                </a:solidFill>
                <a:latin typeface="Helvetica" panose="020B0604020202020204" pitchFamily="34" charset="0"/>
              </a:rPr>
              <a:t>AT</a:t>
            </a:r>
            <a:r>
              <a:rPr lang="ru-RU" b="1" dirty="0" smtClean="0">
                <a:solidFill>
                  <a:srgbClr val="2C2D2E"/>
                </a:solidFill>
                <a:latin typeface="Helvetica" panose="020B0604020202020204" pitchFamily="34" charset="0"/>
              </a:rPr>
              <a:t>-вирусы </a:t>
            </a:r>
            <a:r>
              <a:rPr lang="ru-RU" b="1" dirty="0">
                <a:solidFill>
                  <a:srgbClr val="2C2D2E"/>
                </a:solidFill>
                <a:latin typeface="Helvetica" panose="020B0604020202020204" pitchFamily="34" charset="0"/>
              </a:rPr>
              <a:t>позволяют злоумышленникам удаленно управлять вашим телефоном, включая: </a:t>
            </a:r>
            <a:endParaRPr lang="ru-RU" b="1" dirty="0" smtClean="0">
              <a:solidFill>
                <a:srgbClr val="2C2D2E"/>
              </a:solidFill>
              <a:latin typeface="Helvetica" panose="020B0604020202020204" pitchFamily="34" charset="0"/>
            </a:endParaRPr>
          </a:p>
          <a:p>
            <a:endParaRPr lang="ru-RU" b="1" dirty="0" smtClean="0">
              <a:solidFill>
                <a:srgbClr val="2C2D2E"/>
              </a:solidFill>
              <a:latin typeface="Helvetica" panose="020B0604020202020204" pitchFamily="34" charset="0"/>
            </a:endParaRPr>
          </a:p>
          <a:p>
            <a:r>
              <a:rPr lang="ru-RU" b="1" dirty="0" smtClean="0">
                <a:solidFill>
                  <a:srgbClr val="2C2D2E"/>
                </a:solidFill>
                <a:latin typeface="Helvetica" panose="020B0604020202020204" pitchFamily="34" charset="0"/>
              </a:rPr>
              <a:t>• </a:t>
            </a:r>
            <a:r>
              <a:rPr lang="ru-RU" b="1" dirty="0">
                <a:solidFill>
                  <a:srgbClr val="2C2D2E"/>
                </a:solidFill>
                <a:latin typeface="Helvetica" panose="020B0604020202020204" pitchFamily="34" charset="0"/>
              </a:rPr>
              <a:t>Кражу данных: пароли, личные фотографии, банковские реквизиты</a:t>
            </a:r>
            <a:r>
              <a:rPr lang="ru-RU" b="1" dirty="0" smtClean="0">
                <a:solidFill>
                  <a:srgbClr val="2C2D2E"/>
                </a:solidFill>
                <a:latin typeface="Helvetica" panose="020B0604020202020204" pitchFamily="34" charset="0"/>
              </a:rPr>
              <a:t>.</a:t>
            </a:r>
          </a:p>
          <a:p>
            <a:endParaRPr lang="ru-RU" b="1" dirty="0" smtClean="0">
              <a:solidFill>
                <a:srgbClr val="2C2D2E"/>
              </a:solidFill>
              <a:latin typeface="Helvetica" panose="020B0604020202020204" pitchFamily="34" charset="0"/>
            </a:endParaRPr>
          </a:p>
          <a:p>
            <a:r>
              <a:rPr lang="ru-RU" b="1" dirty="0" smtClean="0">
                <a:solidFill>
                  <a:srgbClr val="2C2D2E"/>
                </a:solidFill>
                <a:latin typeface="Helvetica" panose="020B0604020202020204" pitchFamily="34" charset="0"/>
              </a:rPr>
              <a:t>• </a:t>
            </a:r>
            <a:r>
              <a:rPr lang="ru-RU" b="1" dirty="0">
                <a:solidFill>
                  <a:srgbClr val="2C2D2E"/>
                </a:solidFill>
                <a:latin typeface="Helvetica" panose="020B0604020202020204" pitchFamily="34" charset="0"/>
              </a:rPr>
              <a:t>Слежку: за вашими действиями, разговорами и местоположением. </a:t>
            </a:r>
            <a:endParaRPr lang="ru-RU" b="1" dirty="0" smtClean="0">
              <a:solidFill>
                <a:srgbClr val="2C2D2E"/>
              </a:solidFill>
              <a:latin typeface="Helvetica" panose="020B0604020202020204" pitchFamily="34" charset="0"/>
            </a:endParaRPr>
          </a:p>
          <a:p>
            <a:endParaRPr lang="ru-RU" b="1" dirty="0" smtClean="0">
              <a:solidFill>
                <a:srgbClr val="2C2D2E"/>
              </a:solidFill>
              <a:latin typeface="Helvetica" panose="020B0604020202020204" pitchFamily="34" charset="0"/>
            </a:endParaRPr>
          </a:p>
          <a:p>
            <a:r>
              <a:rPr lang="ru-RU" b="1" dirty="0" smtClean="0">
                <a:solidFill>
                  <a:srgbClr val="2C2D2E"/>
                </a:solidFill>
                <a:latin typeface="Helvetica" panose="020B0604020202020204" pitchFamily="34" charset="0"/>
              </a:rPr>
              <a:t>• </a:t>
            </a:r>
            <a:r>
              <a:rPr lang="ru-RU" b="1" dirty="0">
                <a:solidFill>
                  <a:srgbClr val="2C2D2E"/>
                </a:solidFill>
                <a:latin typeface="Helvetica" panose="020B0604020202020204" pitchFamily="34" charset="0"/>
              </a:rPr>
              <a:t>Управление телефоном: удаление файлов, установка вредоносных программ. </a:t>
            </a:r>
            <a:endParaRPr lang="ru-RU" b="1" dirty="0"/>
          </a:p>
        </p:txBody>
      </p:sp>
      <p:sp>
        <p:nvSpPr>
          <p:cNvPr id="10" name="Овал 9"/>
          <p:cNvSpPr/>
          <p:nvPr/>
        </p:nvSpPr>
        <p:spPr>
          <a:xfrm>
            <a:off x="226422" y="1466849"/>
            <a:ext cx="672738" cy="942975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133703" y="3705225"/>
            <a:ext cx="133622" cy="13525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0800000">
            <a:off x="129811" y="2409824"/>
            <a:ext cx="865959" cy="10668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dirty="0" smtClean="0"/>
              <a:t>ВИРУС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409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99160" y="142573"/>
            <a:ext cx="10515600" cy="4349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РАСПРОСТРАНЕНИЕ ВИРУСОВ</a:t>
            </a:r>
            <a:endParaRPr lang="ru-R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14574" r="21135"/>
          <a:stretch/>
        </p:blipFill>
        <p:spPr>
          <a:xfrm>
            <a:off x="0" y="491823"/>
            <a:ext cx="6410325" cy="44589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 t="12083" r="11718" b="10556"/>
          <a:stretch/>
        </p:blipFill>
        <p:spPr>
          <a:xfrm>
            <a:off x="4400550" y="2793928"/>
            <a:ext cx="7620000" cy="387357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779102" y="1714500"/>
            <a:ext cx="992798" cy="428625"/>
          </a:xfrm>
          <a:prstGeom prst="rect">
            <a:avLst/>
          </a:prstGeom>
          <a:noFill/>
          <a:ln w="57150">
            <a:solidFill>
              <a:srgbClr val="E94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2779102" y="3962400"/>
            <a:ext cx="754673" cy="419100"/>
          </a:xfrm>
          <a:prstGeom prst="rect">
            <a:avLst/>
          </a:prstGeom>
          <a:noFill/>
          <a:ln w="57150">
            <a:solidFill>
              <a:srgbClr val="E94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flipV="1">
            <a:off x="10399102" y="5219700"/>
            <a:ext cx="821348" cy="514350"/>
          </a:xfrm>
          <a:prstGeom prst="rect">
            <a:avLst/>
          </a:prstGeom>
          <a:noFill/>
          <a:ln w="57150">
            <a:solidFill>
              <a:srgbClr val="E94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934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0" r="20722"/>
          <a:stretch/>
        </p:blipFill>
        <p:spPr>
          <a:xfrm>
            <a:off x="71438" y="250889"/>
            <a:ext cx="3797085" cy="64366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494" y="4128279"/>
            <a:ext cx="6678194" cy="2133035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3983064" y="5067945"/>
            <a:ext cx="1022889" cy="588935"/>
          </a:xfrm>
          <a:prstGeom prst="rightArrow">
            <a:avLst/>
          </a:prstGeom>
          <a:solidFill>
            <a:srgbClr val="EFFD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005953" y="928309"/>
            <a:ext cx="45462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Жертве приходит </a:t>
            </a:r>
          </a:p>
          <a:p>
            <a:r>
              <a:rPr lang="ru-RU" sz="2400" b="1" dirty="0" smtClean="0"/>
              <a:t>провокационное сообщение в </a:t>
            </a:r>
          </a:p>
          <a:p>
            <a:r>
              <a:rPr lang="ru-RU" sz="2400" b="1" dirty="0" smtClean="0">
                <a:solidFill>
                  <a:srgbClr val="9461E9"/>
                </a:solidFill>
              </a:rPr>
              <a:t>мессенджер</a:t>
            </a:r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9461E9"/>
                </a:solidFill>
              </a:rPr>
              <a:t>«МАХ» </a:t>
            </a:r>
          </a:p>
          <a:p>
            <a:r>
              <a:rPr lang="ru-RU" sz="2400" b="1" dirty="0" smtClean="0"/>
              <a:t>ведущее в телеграмм канал с </a:t>
            </a:r>
          </a:p>
          <a:p>
            <a:r>
              <a:rPr lang="ru-RU" sz="2400" b="1" dirty="0" smtClean="0"/>
              <a:t>ВИРУСОМ ДЛЯ ТЕЛЕФОНА (</a:t>
            </a:r>
            <a:r>
              <a:rPr lang="en-US" sz="2400" b="1" dirty="0" smtClean="0"/>
              <a:t>.APK)</a:t>
            </a:r>
            <a:endParaRPr lang="ru-RU" sz="2400" b="1" dirty="0"/>
          </a:p>
        </p:txBody>
      </p:sp>
      <p:sp>
        <p:nvSpPr>
          <p:cNvPr id="9" name="Стрелка вправо 8"/>
          <p:cNvSpPr/>
          <p:nvPr/>
        </p:nvSpPr>
        <p:spPr>
          <a:xfrm flipH="1">
            <a:off x="3874092" y="2792974"/>
            <a:ext cx="1619251" cy="484632"/>
          </a:xfrm>
          <a:prstGeom prst="rightArrow">
            <a:avLst/>
          </a:prstGeom>
          <a:solidFill>
            <a:srgbClr val="9461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594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685" y="59358"/>
            <a:ext cx="10515600" cy="4349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ВИРУСЫ В РЕКЛАМЕ</a:t>
            </a:r>
            <a:endParaRPr lang="ru-R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 descr="https://downloader.disk.yandex.ru/preview/de0dbed73a523dcdfa032107804d4ca1991dfe1c93249e9810f1950115745a52/656ef7cb/D_26PsPOWwVGN_ClUDfnIZEws0QzHPGDxi5x-i4A2N0t2MwwO2jEaI6jwZQ8C6DHjDr9qbrXuzHRd3k3XW63dw%3D%3D?uid=0&amp;filename=5.%D0%9A%D0%B0%D0%BA%20%D0%B7%D0%B0%D1%89%D0%B8%D1%82%D0%B8%D1%82%D1%8C%D1%81%D1%8F%20%D0%BE%D1%82%20%D0%B2%D0%B8%D1%80%D1%83%D1%81%D0%BE%D0%B2.png&amp;disposition=inline&amp;hash=&amp;limit=0&amp;content_type=image%2Fpng&amp;owner_uid=0&amp;tknv=v2&amp;size=1318x65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2" r="6034" b="13059"/>
          <a:stretch/>
        </p:blipFill>
        <p:spPr bwMode="auto">
          <a:xfrm>
            <a:off x="6756972" y="396573"/>
            <a:ext cx="5435028" cy="646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569" t="24899" r="46086" b="12000"/>
          <a:stretch/>
        </p:blipFill>
        <p:spPr>
          <a:xfrm>
            <a:off x="4516725" y="396573"/>
            <a:ext cx="2240500" cy="64002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4279" r="12015" b="18681"/>
          <a:stretch/>
        </p:blipFill>
        <p:spPr>
          <a:xfrm>
            <a:off x="1341035" y="396573"/>
            <a:ext cx="3215865" cy="6461427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 flipH="1">
            <a:off x="6618911" y="931818"/>
            <a:ext cx="2467081" cy="91204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ВИРУСНЫЙ ФАЙЛ ДЛЯ ТЕЛЕФОНА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-23029" y="2072005"/>
            <a:ext cx="2085117" cy="1968408"/>
          </a:xfrm>
          <a:prstGeom prst="rightArrow">
            <a:avLst/>
          </a:prstGeom>
          <a:solidFill>
            <a:srgbClr val="FBD2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РЕКЛАМА ПРИЛОЖЕНИЯ</a:t>
            </a:r>
            <a:endParaRPr lang="ru-RU" sz="12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229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6" t="8831" r="17130" b="5594"/>
          <a:stretch/>
        </p:blipFill>
        <p:spPr>
          <a:xfrm>
            <a:off x="117910" y="17794"/>
            <a:ext cx="3446585" cy="6807919"/>
          </a:xfrm>
          <a:ln>
            <a:solidFill>
              <a:srgbClr val="2E5DB9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10785" y="4657981"/>
            <a:ext cx="527539" cy="184638"/>
          </a:xfrm>
          <a:prstGeom prst="rect">
            <a:avLst/>
          </a:prstGeom>
          <a:solidFill>
            <a:srgbClr val="3267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" t="13156" r="-1" b="3108"/>
          <a:stretch/>
        </p:blipFill>
        <p:spPr>
          <a:xfrm rot="5400000">
            <a:off x="6415527" y="1233694"/>
            <a:ext cx="6825713" cy="42784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3"/>
          <a:stretch/>
        </p:blipFill>
        <p:spPr>
          <a:xfrm>
            <a:off x="3760549" y="219075"/>
            <a:ext cx="3588029" cy="6606638"/>
          </a:xfrm>
          <a:prstGeom prst="rect">
            <a:avLst/>
          </a:prstGeom>
          <a:solidFill>
            <a:srgbClr val="010101"/>
          </a:solidFill>
        </p:spPr>
      </p:pic>
    </p:spTree>
    <p:extLst>
      <p:ext uri="{BB962C8B-B14F-4D97-AF65-F5344CB8AC3E}">
        <p14:creationId xmlns:p14="http://schemas.microsoft.com/office/powerpoint/2010/main" val="1189054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6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3523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9" r="1388" b="2778"/>
          <a:stretch/>
        </p:blipFill>
        <p:spPr>
          <a:xfrm>
            <a:off x="3335238" y="0"/>
            <a:ext cx="7496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7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38200" y="365125"/>
            <a:ext cx="10515600" cy="906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ВИДЕОЗВОНКИ ОТ  СЛЕДОВАТЕЛЯ\БАНКИРА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 ИСПОЛЬЗОВАНИЕМ ПРОГРАММ ЗАМЕНЫ ЛИЦА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3" t="34042" r="12517" b="41447"/>
          <a:stretch/>
        </p:blipFill>
        <p:spPr>
          <a:xfrm>
            <a:off x="3684058" y="1417792"/>
            <a:ext cx="4485789" cy="37240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1" r="15666"/>
          <a:stretch/>
        </p:blipFill>
        <p:spPr>
          <a:xfrm>
            <a:off x="0" y="1417792"/>
            <a:ext cx="3684058" cy="4219304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164772" y="5783437"/>
            <a:ext cx="10515600" cy="906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ВОЗМОЖНА «</a:t>
            </a:r>
            <a:r>
              <a:rPr lang="ru-RU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ИМИТАЦИЯ</a:t>
            </a:r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» ГОЛОСА ЗНАКОМЫХ ЛЮДЕЙ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0" t="797" r="16343" b="-797"/>
          <a:stretch/>
        </p:blipFill>
        <p:spPr>
          <a:xfrm>
            <a:off x="8169847" y="1417792"/>
            <a:ext cx="3750999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7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Наши цели при проведении профилактики дистанционных мошенничеств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dirty="0" smtClean="0">
                <a:solidFill>
                  <a:srgbClr val="FF0000"/>
                </a:solidFill>
              </a:rPr>
              <a:t>Помните:</a:t>
            </a:r>
            <a:r>
              <a:rPr lang="ru-RU" dirty="0"/>
              <a:t> "Вы не просто рассказываете о мошенничестве. Вы – живой щит между человеком и преступником. Ваши 10 минут разговора могут спасти чьи-то сбережения, нервы и веру в людей".</a:t>
            </a:r>
          </a:p>
          <a:p>
            <a:pPr lvl="0"/>
            <a:r>
              <a:rPr lang="ru-RU" b="1" dirty="0">
                <a:solidFill>
                  <a:srgbClr val="FF0000"/>
                </a:solidFill>
              </a:rPr>
              <a:t>Наша аудитория:</a:t>
            </a:r>
            <a:r>
              <a:rPr lang="ru-RU" dirty="0"/>
              <a:t> Это не IT-специалисты. Это наши коллеги, </a:t>
            </a:r>
            <a:r>
              <a:rPr lang="ru-RU" dirty="0" smtClean="0"/>
              <a:t>соседи</a:t>
            </a:r>
            <a:r>
              <a:rPr lang="ru-RU" dirty="0"/>
              <a:t>, </a:t>
            </a:r>
            <a:r>
              <a:rPr lang="ru-RU" dirty="0" smtClean="0"/>
              <a:t>родственники. </a:t>
            </a:r>
            <a:r>
              <a:rPr lang="ru-RU" dirty="0"/>
              <a:t>Говорим на их языке, </a:t>
            </a:r>
            <a:r>
              <a:rPr lang="ru-RU" dirty="0" smtClean="0"/>
              <a:t>максимально упрощенно.</a:t>
            </a:r>
            <a:endParaRPr lang="ru-RU" dirty="0"/>
          </a:p>
          <a:p>
            <a:pPr lvl="0"/>
            <a:r>
              <a:rPr lang="ru-RU" b="1" dirty="0">
                <a:solidFill>
                  <a:srgbClr val="FF0000"/>
                </a:solidFill>
              </a:rPr>
              <a:t>Главный принцип:</a:t>
            </a:r>
            <a:r>
              <a:rPr lang="ru-RU" dirty="0"/>
              <a:t> Не запугивать интернетом, а давать </a:t>
            </a:r>
            <a:r>
              <a:rPr lang="ru-RU" b="1" dirty="0"/>
              <a:t>"цифровой иммунитет"</a:t>
            </a:r>
            <a:r>
              <a:rPr lang="ru-RU" dirty="0"/>
              <a:t> – простые правила безопасности.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086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164970" y="-3250573"/>
            <a:ext cx="3515692" cy="100168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0" b="6843"/>
          <a:stretch/>
        </p:blipFill>
        <p:spPr>
          <a:xfrm>
            <a:off x="2404349" y="3188054"/>
            <a:ext cx="6359299" cy="366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426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3" r="14180"/>
          <a:stretch/>
        </p:blipFill>
        <p:spPr>
          <a:xfrm>
            <a:off x="6481522" y="2219101"/>
            <a:ext cx="4220596" cy="44316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900" y="191661"/>
            <a:ext cx="10515600" cy="4254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ЛОЖНЫЕ УДОСТОВЕРЕНИЯ ЦБ РФ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 t="23473" r="6082" b="17639"/>
          <a:stretch/>
        </p:blipFill>
        <p:spPr>
          <a:xfrm>
            <a:off x="161533" y="726577"/>
            <a:ext cx="2819401" cy="40386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0" r="14075" b="37083"/>
          <a:stretch/>
        </p:blipFill>
        <p:spPr>
          <a:xfrm>
            <a:off x="3620831" y="4467225"/>
            <a:ext cx="3699132" cy="23199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53750" r="1538" b="22222"/>
          <a:stretch/>
        </p:blipFill>
        <p:spPr>
          <a:xfrm>
            <a:off x="7239000" y="790576"/>
            <a:ext cx="4953000" cy="16478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 t="34861" r="13951" b="31390"/>
          <a:stretch/>
        </p:blipFill>
        <p:spPr>
          <a:xfrm>
            <a:off x="382331" y="4467225"/>
            <a:ext cx="3238500" cy="23145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8" r="10344"/>
          <a:stretch/>
        </p:blipFill>
        <p:spPr>
          <a:xfrm>
            <a:off x="10054969" y="2438402"/>
            <a:ext cx="2137032" cy="37063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0" t="52367" r="18409" b="30242"/>
          <a:stretch/>
        </p:blipFill>
        <p:spPr>
          <a:xfrm>
            <a:off x="3095083" y="2274710"/>
            <a:ext cx="3459298" cy="2192515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" t="40350" r="7604" b="45932"/>
          <a:stretch/>
        </p:blipFill>
        <p:spPr>
          <a:xfrm>
            <a:off x="3091263" y="785222"/>
            <a:ext cx="4240616" cy="1433879"/>
          </a:xfrm>
        </p:spPr>
      </p:pic>
    </p:spTree>
    <p:extLst>
      <p:ext uri="{BB962C8B-B14F-4D97-AF65-F5344CB8AC3E}">
        <p14:creationId xmlns:p14="http://schemas.microsoft.com/office/powerpoint/2010/main" val="13902152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471" r="3692" b="70"/>
          <a:stretch/>
        </p:blipFill>
        <p:spPr>
          <a:xfrm>
            <a:off x="111850" y="603745"/>
            <a:ext cx="4271555" cy="625425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30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ЛОЖНЫЕ ДОКУМЕНТЫ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t="555" r="3045" b="14583"/>
          <a:stretch/>
        </p:blipFill>
        <p:spPr>
          <a:xfrm>
            <a:off x="5153026" y="757237"/>
            <a:ext cx="3990974" cy="59475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6" t="12082" r="2939" b="36150"/>
          <a:stretch/>
        </p:blipFill>
        <p:spPr>
          <a:xfrm>
            <a:off x="4383405" y="757236"/>
            <a:ext cx="4458788" cy="60604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711" y="757236"/>
            <a:ext cx="3968207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808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3977"/>
            <a:ext cx="10515600" cy="5365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КРАЖА</a:t>
            </a:r>
            <a:r>
              <a:rPr lang="ru-RU" sz="3600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 АККАУНТОВ </a:t>
            </a:r>
            <a:r>
              <a:rPr lang="ru-RU" sz="36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МЕССЕНДЖЕРОВ</a:t>
            </a:r>
            <a:endParaRPr lang="ru-RU" sz="36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474" y="3155950"/>
            <a:ext cx="3996126" cy="50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СООБЩЕНИЕ ПРИМАНКА В ТГ</a:t>
            </a:r>
            <a:endParaRPr lang="ru-RU" b="1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748888" y="3924301"/>
            <a:ext cx="3407763" cy="16192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Ведет сайт «голосования»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" y="563168"/>
            <a:ext cx="4151208" cy="2618010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5" t="11944" r="19021" b="8056"/>
          <a:stretch/>
        </p:blipFill>
        <p:spPr>
          <a:xfrm>
            <a:off x="4300703" y="563167"/>
            <a:ext cx="2371492" cy="62948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00" y="563167"/>
            <a:ext cx="3450626" cy="6278442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>
            <a:off x="6672195" y="3500124"/>
            <a:ext cx="2519430" cy="2467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ПОДДЕЛЬНЫЙ САЙТ МЕССЕНДЖЕРА</a:t>
            </a:r>
            <a:endParaRPr lang="ru-RU" sz="2000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390" y="5967725"/>
            <a:ext cx="3486136" cy="87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72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1125"/>
            <a:ext cx="10515600" cy="83502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«ПОДДЕЛЬНЫЙ САЙТ БАНКА»</a:t>
            </a:r>
            <a:endParaRPr lang="ru-RU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r="54701"/>
          <a:stretch/>
        </p:blipFill>
        <p:spPr>
          <a:xfrm>
            <a:off x="-1" y="1136650"/>
            <a:ext cx="3248975" cy="5607050"/>
          </a:xfrm>
        </p:spPr>
      </p:pic>
      <p:pic>
        <p:nvPicPr>
          <p:cNvPr id="1034" name="Picture 10" descr="https://nakopi-deneg.ru/wp-content/uploads/2020/04/vtb-fishing-1024x81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" t="3221" r="57424" b="22505"/>
          <a:stretch/>
        </p:blipFill>
        <p:spPr bwMode="auto">
          <a:xfrm>
            <a:off x="3401876" y="1136650"/>
            <a:ext cx="3481524" cy="549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dima-gid.ru/uploads/posts/2020-05/158946414931589448159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" t="-210" r="57885" b="1763"/>
          <a:stretch/>
        </p:blipFill>
        <p:spPr bwMode="auto">
          <a:xfrm>
            <a:off x="7036302" y="1136650"/>
            <a:ext cx="5104898" cy="563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0" t="2821" r="59321" b="93941"/>
          <a:stretch/>
        </p:blipFill>
        <p:spPr>
          <a:xfrm>
            <a:off x="55415" y="1238250"/>
            <a:ext cx="3193559" cy="304799"/>
          </a:xfrm>
          <a:prstGeom prst="rect">
            <a:avLst/>
          </a:prstGeom>
        </p:spPr>
      </p:pic>
      <p:pic>
        <p:nvPicPr>
          <p:cNvPr id="7" name="Picture 10" descr="https://nakopi-deneg.ru/wp-content/uploads/2020/04/vtb-fishing-1024x81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3" t="3934" r="76962" b="94083"/>
          <a:stretch/>
        </p:blipFill>
        <p:spPr bwMode="auto">
          <a:xfrm>
            <a:off x="3421858" y="1087869"/>
            <a:ext cx="3461542" cy="60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s://dima-gid.ru/uploads/posts/2020-05/158946414931589448159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" t="1068" r="87827" b="96675"/>
          <a:stretch/>
        </p:blipFill>
        <p:spPr bwMode="auto">
          <a:xfrm>
            <a:off x="6883400" y="1096094"/>
            <a:ext cx="4058152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797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4" y="0"/>
            <a:ext cx="12334874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36" y="323850"/>
            <a:ext cx="3578789" cy="337405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135291" y="2899955"/>
            <a:ext cx="2960915" cy="35269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Мошенник: «Для получения бесплатного оружия нужны номера из смс которые придут на телефон»</a:t>
            </a:r>
          </a:p>
          <a:p>
            <a:endParaRPr lang="ru-RU" dirty="0" smtClean="0"/>
          </a:p>
          <a:p>
            <a:r>
              <a:rPr lang="ru-RU" dirty="0" smtClean="0"/>
              <a:t>СЫН: «МАМ ДАЙ СВОЙ ТЕЛЕФОН НА 5 МИНУТ, Я ЭЛЕКТРОННЫЙ ДНЕВНИК ПОСМОТРЮ»</a:t>
            </a:r>
          </a:p>
          <a:p>
            <a:endParaRPr lang="ru-RU" dirty="0"/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БАНК: Ваш код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****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для перевода 10 000 рублей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t="41352" r="27391" b="13237"/>
          <a:stretch/>
        </p:blipFill>
        <p:spPr>
          <a:xfrm>
            <a:off x="5897217" y="2899955"/>
            <a:ext cx="2782020" cy="39580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7922" r="12211" b="45701"/>
          <a:stretch/>
        </p:blipFill>
        <p:spPr>
          <a:xfrm>
            <a:off x="8679237" y="2899955"/>
            <a:ext cx="3512763" cy="395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0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714" y="1362075"/>
            <a:ext cx="5414169" cy="541416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75" y="114301"/>
            <a:ext cx="12087225" cy="1247774"/>
          </a:xfrm>
        </p:spPr>
        <p:txBody>
          <a:bodyPr>
            <a:noAutofit/>
          </a:bodyPr>
          <a:lstStyle/>
          <a:p>
            <a:r>
              <a:rPr lang="ru-RU" sz="54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НОВОЕ: АРЕНДА АККАНУТОВ МЕССЕНДЖЕРОВ</a:t>
            </a:r>
            <a:endParaRPr lang="ru-RU" sz="5400" b="1" u="sng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9466" y="1939637"/>
            <a:ext cx="3261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13.29.1 КоАП РФ</a:t>
            </a:r>
          </a:p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п</a:t>
            </a:r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ередача абонентского </a:t>
            </a:r>
          </a:p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номера в аренду</a:t>
            </a:r>
          </a:p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ШТАРФ от 30 000 </a:t>
            </a:r>
          </a:p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до 50 000 РУБ.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30120" y="1801138"/>
            <a:ext cx="3261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13.29.2 КоАП РФ</a:t>
            </a:r>
          </a:p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п</a:t>
            </a:r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ередача доступа к  </a:t>
            </a:r>
          </a:p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аккаунтам банков и приложений</a:t>
            </a:r>
          </a:p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ШТАРФ от 30 000 </a:t>
            </a:r>
          </a:p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до 50 000 РУБ.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4914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38200" y="200025"/>
            <a:ext cx="10515600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МОШЕННИКИ НА </a:t>
            </a:r>
            <a:r>
              <a:rPr lang="ru-RU" b="1" dirty="0" smtClean="0">
                <a:solidFill>
                  <a:srgbClr val="7030A0"/>
                </a:solidFill>
              </a:rPr>
              <a:t>ВАЙЛБЕРИЗ</a:t>
            </a:r>
            <a:r>
              <a:rPr lang="ru-RU" b="1" dirty="0" smtClean="0">
                <a:solidFill>
                  <a:schemeClr val="accent6"/>
                </a:solidFill>
              </a:rPr>
              <a:t>/</a:t>
            </a:r>
            <a:r>
              <a:rPr lang="ru-RU" b="1" dirty="0" smtClean="0">
                <a:solidFill>
                  <a:srgbClr val="00B0F0"/>
                </a:solidFill>
              </a:rPr>
              <a:t>ОЗОН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7" r="10020" b="21223"/>
          <a:stretch/>
        </p:blipFill>
        <p:spPr>
          <a:xfrm>
            <a:off x="151072" y="914398"/>
            <a:ext cx="2452791" cy="41914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" t="13845" r="282" b="26980"/>
          <a:stretch/>
        </p:blipFill>
        <p:spPr>
          <a:xfrm>
            <a:off x="2499361" y="914398"/>
            <a:ext cx="3085219" cy="40581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485" r="4289" b="-183"/>
          <a:stretch/>
        </p:blipFill>
        <p:spPr>
          <a:xfrm>
            <a:off x="5582792" y="977900"/>
            <a:ext cx="2672057" cy="35212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1" b="19351"/>
          <a:stretch/>
        </p:blipFill>
        <p:spPr>
          <a:xfrm>
            <a:off x="8254849" y="977900"/>
            <a:ext cx="3716517" cy="3077347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9039497" y="2412274"/>
            <a:ext cx="1506583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74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7" t="2531" r="23927" b="2614"/>
          <a:stretch/>
        </p:blipFill>
        <p:spPr>
          <a:xfrm>
            <a:off x="2597183" y="915141"/>
            <a:ext cx="2451139" cy="50418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4" t="4918" r="23147" b="4991"/>
          <a:stretch/>
        </p:blipFill>
        <p:spPr>
          <a:xfrm>
            <a:off x="66692" y="915140"/>
            <a:ext cx="2565400" cy="5041899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38200" y="200025"/>
            <a:ext cx="10515600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МОШЕННИКИ НА </a:t>
            </a:r>
            <a:r>
              <a:rPr lang="ru-RU" b="1" dirty="0" smtClean="0">
                <a:solidFill>
                  <a:srgbClr val="7030A0"/>
                </a:solidFill>
              </a:rPr>
              <a:t>ВАЙЛБЕРИЗ</a:t>
            </a:r>
            <a:r>
              <a:rPr lang="ru-RU" b="1" dirty="0" smtClean="0">
                <a:solidFill>
                  <a:schemeClr val="accent6"/>
                </a:solidFill>
              </a:rPr>
              <a:t>/</a:t>
            </a:r>
            <a:r>
              <a:rPr lang="ru-RU" b="1" dirty="0" smtClean="0">
                <a:solidFill>
                  <a:srgbClr val="00B0F0"/>
                </a:solidFill>
              </a:rPr>
              <a:t>ОЗОН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 b="7222"/>
          <a:stretch/>
        </p:blipFill>
        <p:spPr>
          <a:xfrm>
            <a:off x="5048323" y="915141"/>
            <a:ext cx="3070746" cy="56515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415672" y="5779849"/>
            <a:ext cx="1873250" cy="5397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480087" y="961517"/>
            <a:ext cx="2508213" cy="3556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11" b="9630"/>
          <a:stretch/>
        </p:blipFill>
        <p:spPr>
          <a:xfrm>
            <a:off x="8119070" y="3498848"/>
            <a:ext cx="3234730" cy="31973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 b="57408"/>
          <a:stretch/>
        </p:blipFill>
        <p:spPr>
          <a:xfrm>
            <a:off x="8103177" y="915141"/>
            <a:ext cx="3590329" cy="2583707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8119070" y="2777957"/>
            <a:ext cx="2726730" cy="2573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666514" y="6418217"/>
            <a:ext cx="513806" cy="148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5572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9692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66FF"/>
                </a:solidFill>
                <a:latin typeface="Arial Black" panose="020B0A04020102020204" pitchFamily="34" charset="0"/>
              </a:rPr>
              <a:t>«ДЕНЬГИ ЗА ЛАЙКИ»</a:t>
            </a:r>
            <a:endParaRPr lang="ru-RU" dirty="0">
              <a:solidFill>
                <a:srgbClr val="FF66FF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0" b="11063"/>
          <a:stretch/>
        </p:blipFill>
        <p:spPr>
          <a:xfrm>
            <a:off x="0" y="651162"/>
            <a:ext cx="4170657" cy="62068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7" b="18824"/>
          <a:stretch/>
        </p:blipFill>
        <p:spPr>
          <a:xfrm>
            <a:off x="4699056" y="796925"/>
            <a:ext cx="3165231" cy="51771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" t="18235" r="4172" b="11961"/>
          <a:stretch/>
        </p:blipFill>
        <p:spPr>
          <a:xfrm>
            <a:off x="8283387" y="651162"/>
            <a:ext cx="3738283" cy="613285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567082" y="5284694"/>
            <a:ext cx="714589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753100" y="796925"/>
            <a:ext cx="342900" cy="1174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25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085"/>
            <a:ext cx="4296728" cy="52964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728" y="514085"/>
            <a:ext cx="7523797" cy="31337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" t="12528" r="138" b="1393"/>
          <a:stretch/>
        </p:blipFill>
        <p:spPr>
          <a:xfrm>
            <a:off x="4296728" y="3647809"/>
            <a:ext cx="7619047" cy="2943225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104246"/>
            <a:ext cx="10515600" cy="568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Arial Black" panose="020B0A04020102020204" pitchFamily="34" charset="0"/>
              </a:rPr>
              <a:t>«</a:t>
            </a:r>
            <a:r>
              <a:rPr lang="ru-RU" dirty="0" smtClean="0">
                <a:solidFill>
                  <a:srgbClr val="3F94D9"/>
                </a:solidFill>
                <a:latin typeface="Arial Black" panose="020B0A04020102020204" pitchFamily="34" charset="0"/>
              </a:rPr>
              <a:t>САМОЗАПРЕТ</a:t>
            </a:r>
            <a:r>
              <a:rPr lang="ru-RU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 </a:t>
            </a:r>
            <a:r>
              <a:rPr lang="ru-RU" dirty="0" smtClean="0">
                <a:solidFill>
                  <a:srgbClr val="3F94D9"/>
                </a:solidFill>
                <a:latin typeface="Arial Black" panose="020B0A04020102020204" pitchFamily="34" charset="0"/>
              </a:rPr>
              <a:t>ГОС</a:t>
            </a:r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УСЛУГИ</a:t>
            </a:r>
            <a:r>
              <a:rPr lang="ru-RU" dirty="0" smtClean="0">
                <a:latin typeface="Arial Black" panose="020B0A04020102020204" pitchFamily="34" charset="0"/>
              </a:rPr>
              <a:t>»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66825" y="5248538"/>
            <a:ext cx="1790700" cy="561975"/>
          </a:xfrm>
          <a:prstGeom prst="rect">
            <a:avLst/>
          </a:prstGeom>
          <a:noFill/>
          <a:ln w="57150">
            <a:solidFill>
              <a:srgbClr val="E94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1153775" y="704584"/>
            <a:ext cx="666750" cy="638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1</a:t>
            </a:r>
            <a:endParaRPr lang="ru-RU" sz="2000" b="1" dirty="0"/>
          </a:p>
        </p:txBody>
      </p:sp>
      <p:sp>
        <p:nvSpPr>
          <p:cNvPr id="10" name="Овал 9"/>
          <p:cNvSpPr/>
          <p:nvPr/>
        </p:nvSpPr>
        <p:spPr>
          <a:xfrm>
            <a:off x="11153775" y="3647809"/>
            <a:ext cx="666750" cy="638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2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0340851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9692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66FF"/>
                </a:solidFill>
                <a:latin typeface="Arial Black" panose="020B0A04020102020204" pitchFamily="34" charset="0"/>
              </a:rPr>
              <a:t>«ДЕНЬГИ ЗА ЛАЙКИ»</a:t>
            </a:r>
            <a:endParaRPr lang="ru-RU" dirty="0">
              <a:solidFill>
                <a:srgbClr val="FF66FF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6" r="3542" b="11331"/>
          <a:stretch/>
        </p:blipFill>
        <p:spPr>
          <a:xfrm>
            <a:off x="4143375" y="681831"/>
            <a:ext cx="3824228" cy="60846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" b="27847"/>
          <a:stretch/>
        </p:blipFill>
        <p:spPr>
          <a:xfrm>
            <a:off x="0" y="681831"/>
            <a:ext cx="4143375" cy="60846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5" b="11526"/>
          <a:stretch/>
        </p:blipFill>
        <p:spPr>
          <a:xfrm>
            <a:off x="7967603" y="681831"/>
            <a:ext cx="3866095" cy="60846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41964" y="3467100"/>
            <a:ext cx="387927" cy="232064"/>
          </a:xfrm>
          <a:prstGeom prst="rect">
            <a:avLst/>
          </a:prstGeom>
          <a:solidFill>
            <a:srgbClr val="4BA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230583" y="5503718"/>
            <a:ext cx="537296" cy="162791"/>
          </a:xfrm>
          <a:prstGeom prst="rect">
            <a:avLst/>
          </a:prstGeom>
          <a:solidFill>
            <a:srgbClr val="4BA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46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2" b="35278"/>
          <a:stretch/>
        </p:blipFill>
        <p:spPr>
          <a:xfrm>
            <a:off x="0" y="3662362"/>
            <a:ext cx="2740626" cy="30432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r="15294" b="10634"/>
          <a:stretch/>
        </p:blipFill>
        <p:spPr>
          <a:xfrm>
            <a:off x="4722524" y="724108"/>
            <a:ext cx="2489027" cy="50124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6" t="10970" r="12870" b="11393"/>
          <a:stretch/>
        </p:blipFill>
        <p:spPr>
          <a:xfrm>
            <a:off x="2568088" y="739358"/>
            <a:ext cx="2154436" cy="4924426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0"/>
            <a:ext cx="10515600" cy="796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mtClean="0">
                <a:solidFill>
                  <a:srgbClr val="FF66FF"/>
                </a:solidFill>
                <a:latin typeface="Arial Black" panose="020B0A04020102020204" pitchFamily="34" charset="0"/>
              </a:rPr>
              <a:t>«ДЕНЬГИ ЗА ЛАЙКИ»</a:t>
            </a:r>
            <a:endParaRPr lang="ru-RU" dirty="0">
              <a:solidFill>
                <a:srgbClr val="FF66FF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7" r="17558" b="22917"/>
          <a:stretch/>
        </p:blipFill>
        <p:spPr>
          <a:xfrm>
            <a:off x="34437" y="695324"/>
            <a:ext cx="2499214" cy="38862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7" r="16654" b="12871"/>
          <a:stretch/>
        </p:blipFill>
        <p:spPr>
          <a:xfrm>
            <a:off x="7211551" y="762964"/>
            <a:ext cx="2638067" cy="52101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0" t="15857" r="17635" b="11921"/>
          <a:stretch/>
        </p:blipFill>
        <p:spPr>
          <a:xfrm>
            <a:off x="9834697" y="521873"/>
            <a:ext cx="2393485" cy="548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4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sz="4800" b="1" u="sng" dirty="0">
                <a:solidFill>
                  <a:srgbClr val="FF0000"/>
                </a:solidFill>
              </a:rPr>
              <a:t>Алгоритм действий, если </a:t>
            </a:r>
            <a:r>
              <a:rPr lang="ru-RU" sz="4800" b="1" u="sng" dirty="0" smtClean="0">
                <a:solidFill>
                  <a:srgbClr val="FF0000"/>
                </a:solidFill>
              </a:rPr>
              <a:t>обманули</a:t>
            </a:r>
            <a:endParaRPr lang="ru-RU" u="sng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ru-RU" b="1" dirty="0" smtClean="0"/>
              <a:t>Немедленно</a:t>
            </a:r>
            <a:r>
              <a:rPr lang="ru-RU" dirty="0"/>
              <a:t> </a:t>
            </a:r>
            <a:r>
              <a:rPr lang="ru-RU" b="1" dirty="0"/>
              <a:t>позвонить в банк </a:t>
            </a:r>
            <a:r>
              <a:rPr lang="ru-RU" dirty="0" smtClean="0"/>
              <a:t>и </a:t>
            </a:r>
            <a:r>
              <a:rPr lang="ru-RU" dirty="0"/>
              <a:t>заблокировать </a:t>
            </a:r>
            <a:r>
              <a:rPr lang="ru-RU" dirty="0" smtClean="0"/>
              <a:t>карту</a:t>
            </a:r>
            <a:r>
              <a:rPr lang="ru-RU" dirty="0"/>
              <a:t> </a:t>
            </a:r>
            <a:r>
              <a:rPr lang="ru-RU" dirty="0" smtClean="0"/>
              <a:t>и привязанный номер </a:t>
            </a:r>
            <a:r>
              <a:rPr lang="ru-RU" dirty="0" smtClean="0"/>
              <a:t>телефона (</a:t>
            </a:r>
            <a:r>
              <a:rPr lang="ru-RU" dirty="0"/>
              <a:t>по номеру телефона указанному на карте).</a:t>
            </a:r>
            <a:endParaRPr lang="ru-RU" dirty="0" smtClean="0"/>
          </a:p>
          <a:p>
            <a:pPr lvl="1"/>
            <a:r>
              <a:rPr lang="ru-RU" b="1" dirty="0" smtClean="0"/>
              <a:t>Позвонить в ГОСУСЛУГИ </a:t>
            </a:r>
            <a:r>
              <a:rPr lang="ru-RU" sz="2000" dirty="0"/>
              <a:t>и заблокировать доступ к аккаунту до прибытия в МФЦ.</a:t>
            </a:r>
          </a:p>
          <a:p>
            <a:pPr lvl="1"/>
            <a:r>
              <a:rPr lang="ru-RU" b="1" dirty="0"/>
              <a:t>Скачал вирус </a:t>
            </a:r>
            <a:r>
              <a:rPr lang="ru-RU" sz="2000" dirty="0" smtClean="0"/>
              <a:t>– </a:t>
            </a:r>
            <a:r>
              <a:rPr lang="ru-RU" dirty="0"/>
              <a:t>переключи телефон в </a:t>
            </a:r>
            <a:r>
              <a:rPr lang="ru-RU" b="1" dirty="0" smtClean="0"/>
              <a:t>АВИАРЕЖИМ, </a:t>
            </a:r>
            <a:r>
              <a:rPr lang="ru-RU" dirty="0" smtClean="0"/>
              <a:t>отвяжи номер телефона от Банка и </a:t>
            </a:r>
            <a:r>
              <a:rPr lang="ru-RU" dirty="0" err="1" smtClean="0"/>
              <a:t>ГосУслуг</a:t>
            </a:r>
            <a:r>
              <a:rPr lang="ru-RU" dirty="0" smtClean="0"/>
              <a:t>.</a:t>
            </a:r>
            <a:endParaRPr lang="ru-RU" b="1" dirty="0"/>
          </a:p>
          <a:p>
            <a:pPr lvl="1"/>
            <a:r>
              <a:rPr lang="ru-RU" b="1" dirty="0"/>
              <a:t>Написать заявление</a:t>
            </a:r>
            <a:r>
              <a:rPr lang="ru-RU" dirty="0"/>
              <a:t> в </a:t>
            </a:r>
            <a:r>
              <a:rPr lang="ru-RU" dirty="0" smtClean="0"/>
              <a:t>полицию, приложите выписку из банка и детализацию звонков. </a:t>
            </a:r>
            <a:r>
              <a:rPr lang="ru-RU" dirty="0"/>
              <a:t>Это важно </a:t>
            </a:r>
            <a:r>
              <a:rPr lang="ru-RU" dirty="0" smtClean="0"/>
              <a:t>дальнейшей работы по возврату денежных средств.</a:t>
            </a:r>
            <a:endParaRPr lang="ru-RU" sz="2000" dirty="0"/>
          </a:p>
          <a:p>
            <a:pPr lvl="1"/>
            <a:r>
              <a:rPr lang="ru-RU" b="1" dirty="0" smtClean="0"/>
              <a:t>Помните, мошенники </a:t>
            </a:r>
            <a:r>
              <a:rPr lang="ru-RU" b="1" dirty="0"/>
              <a:t>часто атакуют повторно</a:t>
            </a:r>
            <a:r>
              <a:rPr lang="ru-RU" dirty="0"/>
              <a:t>, зная, что </a:t>
            </a:r>
            <a:r>
              <a:rPr lang="ru-RU" dirty="0" smtClean="0"/>
              <a:t>ранее человек попался и предлагают вернуть ранее украденные деньги за оказание помощи мошеннику (это обман).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591548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" t="32188" r="13876" b="36348"/>
          <a:stretch/>
        </p:blipFill>
        <p:spPr>
          <a:xfrm>
            <a:off x="4057651" y="2065324"/>
            <a:ext cx="6343650" cy="35433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0" t="44168" r="23792" b="23055"/>
          <a:stretch/>
        </p:blipFill>
        <p:spPr>
          <a:xfrm>
            <a:off x="1028700" y="2335225"/>
            <a:ext cx="3028951" cy="30034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b="69766"/>
          <a:stretch/>
        </p:blipFill>
        <p:spPr>
          <a:xfrm>
            <a:off x="2438401" y="208952"/>
            <a:ext cx="7962900" cy="18563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06" b="29167"/>
          <a:stretch/>
        </p:blipFill>
        <p:spPr>
          <a:xfrm>
            <a:off x="2000250" y="5675818"/>
            <a:ext cx="7962900" cy="65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13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38200" y="104246"/>
            <a:ext cx="10515600" cy="568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Arial Black" panose="020B0A04020102020204" pitchFamily="34" charset="0"/>
              </a:rPr>
              <a:t>«</a:t>
            </a:r>
            <a:r>
              <a:rPr lang="ru-RU" dirty="0" smtClean="0">
                <a:solidFill>
                  <a:srgbClr val="3F94D9"/>
                </a:solidFill>
                <a:latin typeface="Arial Black" panose="020B0A04020102020204" pitchFamily="34" charset="0"/>
              </a:rPr>
              <a:t>САМОЗАПРЕТ</a:t>
            </a:r>
            <a:r>
              <a:rPr lang="ru-RU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 </a:t>
            </a:r>
            <a:r>
              <a:rPr lang="ru-RU" dirty="0" smtClean="0">
                <a:solidFill>
                  <a:srgbClr val="3F94D9"/>
                </a:solidFill>
                <a:latin typeface="Arial Black" panose="020B0A04020102020204" pitchFamily="34" charset="0"/>
              </a:rPr>
              <a:t>ГОС</a:t>
            </a:r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УСЛУГИ</a:t>
            </a:r>
            <a:r>
              <a:rPr lang="ru-RU" dirty="0" smtClean="0">
                <a:latin typeface="Arial Black" panose="020B0A04020102020204" pitchFamily="34" charset="0"/>
              </a:rPr>
              <a:t>»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3"/>
          <a:stretch/>
        </p:blipFill>
        <p:spPr>
          <a:xfrm>
            <a:off x="2432480" y="2952078"/>
            <a:ext cx="5183362" cy="39059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7"/>
          <a:stretch/>
        </p:blipFill>
        <p:spPr>
          <a:xfrm>
            <a:off x="6491287" y="581024"/>
            <a:ext cx="5351234" cy="37024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7"/>
          <a:stretch/>
        </p:blipFill>
        <p:spPr>
          <a:xfrm>
            <a:off x="66675" y="581024"/>
            <a:ext cx="4957486" cy="3009901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357411" y="511174"/>
            <a:ext cx="666750" cy="638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3</a:t>
            </a:r>
            <a:endParaRPr lang="ru-RU" sz="3200" b="1" dirty="0"/>
          </a:p>
        </p:txBody>
      </p:sp>
      <p:sp>
        <p:nvSpPr>
          <p:cNvPr id="9" name="Овал 8"/>
          <p:cNvSpPr/>
          <p:nvPr/>
        </p:nvSpPr>
        <p:spPr>
          <a:xfrm>
            <a:off x="5657850" y="3809734"/>
            <a:ext cx="666750" cy="638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4</a:t>
            </a:r>
            <a:endParaRPr lang="ru-RU" sz="3200" b="1" dirty="0"/>
          </a:p>
        </p:txBody>
      </p:sp>
      <p:sp>
        <p:nvSpPr>
          <p:cNvPr id="10" name="Овал 9"/>
          <p:cNvSpPr/>
          <p:nvPr/>
        </p:nvSpPr>
        <p:spPr>
          <a:xfrm>
            <a:off x="11022070" y="511174"/>
            <a:ext cx="666750" cy="638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5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694115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807"/>
            <a:ext cx="12192000" cy="5434386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38200" y="104246"/>
            <a:ext cx="10515600" cy="568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Arial Black" panose="020B0A04020102020204" pitchFamily="34" charset="0"/>
              </a:rPr>
              <a:t>«</a:t>
            </a:r>
            <a:r>
              <a:rPr lang="ru-RU" dirty="0" smtClean="0">
                <a:solidFill>
                  <a:srgbClr val="3F94D9"/>
                </a:solidFill>
                <a:latin typeface="Arial Black" panose="020B0A04020102020204" pitchFamily="34" charset="0"/>
              </a:rPr>
              <a:t>ДОВЕРЕННЫЙ КОНТАКТ</a:t>
            </a:r>
            <a:r>
              <a:rPr lang="ru-RU" dirty="0" smtClean="0">
                <a:latin typeface="Arial Black" panose="020B0A04020102020204" pitchFamily="34" charset="0"/>
              </a:rPr>
              <a:t>»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533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490537"/>
            <a:ext cx="1085850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67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395" y="0"/>
            <a:ext cx="5585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53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87652" y="1375107"/>
            <a:ext cx="10515600" cy="568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Arial Black" panose="020B0A04020102020204" pitchFamily="34" charset="0"/>
              </a:rPr>
              <a:t>«</a:t>
            </a:r>
            <a:r>
              <a:rPr lang="ru-RU" dirty="0" smtClean="0">
                <a:solidFill>
                  <a:srgbClr val="3F94D9"/>
                </a:solidFill>
                <a:latin typeface="Arial Black" panose="020B0A04020102020204" pitchFamily="34" charset="0"/>
              </a:rPr>
              <a:t>САМОЗАПРЕТ</a:t>
            </a:r>
            <a:r>
              <a:rPr lang="ru-RU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 </a:t>
            </a:r>
            <a:r>
              <a:rPr lang="ru-RU" dirty="0" smtClean="0">
                <a:solidFill>
                  <a:srgbClr val="3F94D9"/>
                </a:solidFill>
                <a:latin typeface="Arial Black" panose="020B0A04020102020204" pitchFamily="34" charset="0"/>
              </a:rPr>
              <a:t>НА </a:t>
            </a:r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СИМ-КАРТЫ</a:t>
            </a:r>
            <a:r>
              <a:rPr lang="ru-RU" dirty="0" smtClean="0">
                <a:latin typeface="Arial Black" panose="020B0A04020102020204" pitchFamily="34" charset="0"/>
              </a:rPr>
              <a:t>»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6494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1566</TotalTime>
  <Words>713</Words>
  <Application>Microsoft Office PowerPoint</Application>
  <PresentationFormat>Широкоэкранный</PresentationFormat>
  <Paragraphs>170</Paragraphs>
  <Slides>43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0" baseType="lpstr">
      <vt:lpstr>Arial</vt:lpstr>
      <vt:lpstr>Arial Black</vt:lpstr>
      <vt:lpstr>Calibri</vt:lpstr>
      <vt:lpstr>Calibri Light</vt:lpstr>
      <vt:lpstr>Helvetica</vt:lpstr>
      <vt:lpstr>Wingdings</vt:lpstr>
      <vt:lpstr>Тема Office</vt:lpstr>
      <vt:lpstr>МОШЕННИКИ В СЕТИ</vt:lpstr>
      <vt:lpstr>Презентация PowerPoint</vt:lpstr>
      <vt:lpstr>Наши цели при проведении профилактики дистанционных мошенничеств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Суть проблемы: Как думает мошенник? </vt:lpstr>
      <vt:lpstr>"Три кита" безопасности  1: Конфиденциальные данные – это ваши ключи от жизни.</vt:lpstr>
      <vt:lpstr>"Три кита" безопасности   2. Проверяй источник.  Остановись! Позвони другу!.</vt:lpstr>
      <vt:lpstr>"Три кита" безопасности  3. Сомневаешься – не кликай.</vt:lpstr>
      <vt:lpstr>НАШ ЩИТ - ПРИНЦИП НУЛЕВОГО ДОВЕРИЯ!</vt:lpstr>
      <vt:lpstr>Разбор основных схем/способов </vt:lpstr>
      <vt:lpstr>РАСПРОСТРАНЕНИЕ ВИРУСОВ</vt:lpstr>
      <vt:lpstr>РАСПРОСТРАНЕНИЕ ВИРУСОВ</vt:lpstr>
      <vt:lpstr>РАСПРОСТРАНЕНИЕ ВИРУСОВ</vt:lpstr>
      <vt:lpstr>Презентация PowerPoint</vt:lpstr>
      <vt:lpstr>ВИРУСЫ В РЕКЛАМЕ</vt:lpstr>
      <vt:lpstr>Презентация PowerPoint</vt:lpstr>
      <vt:lpstr>Презентация PowerPoint</vt:lpstr>
      <vt:lpstr>Презентация PowerPoint</vt:lpstr>
      <vt:lpstr>Презентация PowerPoint</vt:lpstr>
      <vt:lpstr>ЛОЖНЫЕ УДОСТОВЕРЕНИЯ ЦБ РФ</vt:lpstr>
      <vt:lpstr>ЛОЖНЫЕ ДОКУМЕНТЫ</vt:lpstr>
      <vt:lpstr>КРАЖА АККАУНТОВ МЕССЕНДЖЕРОВ</vt:lpstr>
      <vt:lpstr>«ПОДДЕЛЬНЫЙ САЙТ БАНКА»</vt:lpstr>
      <vt:lpstr>Презентация PowerPoint</vt:lpstr>
      <vt:lpstr>НОВОЕ: АРЕНДА АККАНУТОВ МЕССЕНДЖЕРОВ</vt:lpstr>
      <vt:lpstr>Презентация PowerPoint</vt:lpstr>
      <vt:lpstr>Презентация PowerPoint</vt:lpstr>
      <vt:lpstr>«ДЕНЬГИ ЗА ЛАЙКИ»</vt:lpstr>
      <vt:lpstr>«ДЕНЬГИ ЗА ЛАЙКИ»</vt:lpstr>
      <vt:lpstr>Презентация PowerPoint</vt:lpstr>
      <vt:lpstr>Алгоритм действий, если обманули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Мошенничества в чу</dc:title>
  <dc:creator>SADDIN</dc:creator>
  <cp:lastModifiedBy>Садриев</cp:lastModifiedBy>
  <cp:revision>216</cp:revision>
  <dcterms:created xsi:type="dcterms:W3CDTF">2023-11-21T17:42:29Z</dcterms:created>
  <dcterms:modified xsi:type="dcterms:W3CDTF">2026-01-28T14:18:57Z</dcterms:modified>
</cp:coreProperties>
</file>